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76"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4"/>
    <p:restoredTop sz="94652"/>
  </p:normalViewPr>
  <p:slideViewPr>
    <p:cSldViewPr snapToGrid="0" snapToObjects="1">
      <p:cViewPr varScale="1">
        <p:scale>
          <a:sx n="85" d="100"/>
          <a:sy n="85" d="100"/>
        </p:scale>
        <p:origin x="192"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10/22/18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10/22/18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10/22/18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10/22/18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10/22/18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10/22/18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10/22/18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pmc.gov.au/domestic-policy/religious-freedom-revie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lawandreligionaustralia.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5658-DD9F-BA49-B04C-337A34730E74}"/>
              </a:ext>
            </a:extLst>
          </p:cNvPr>
          <p:cNvSpPr>
            <a:spLocks noGrp="1"/>
          </p:cNvSpPr>
          <p:nvPr>
            <p:ph type="ctrTitle"/>
          </p:nvPr>
        </p:nvSpPr>
        <p:spPr/>
        <p:txBody>
          <a:bodyPr/>
          <a:lstStyle/>
          <a:p>
            <a:br>
              <a:rPr lang="en-AU" b="1" dirty="0"/>
            </a:br>
            <a:br>
              <a:rPr lang="en-AU" b="1" dirty="0"/>
            </a:br>
            <a:r>
              <a:rPr lang="en-AU" b="1" dirty="0"/>
              <a:t>Religious Freedom Briefing</a:t>
            </a:r>
            <a:br>
              <a:rPr lang="en-AU" b="1" dirty="0"/>
            </a:br>
            <a:r>
              <a:rPr lang="en-AU" sz="3200" b="1" dirty="0"/>
              <a:t>Associate professor Neil Foster</a:t>
            </a:r>
            <a:br>
              <a:rPr lang="en-AU" dirty="0"/>
            </a:br>
            <a:br>
              <a:rPr lang="en-AU" dirty="0"/>
            </a:br>
            <a:endParaRPr lang="en-US" dirty="0"/>
          </a:p>
        </p:txBody>
      </p:sp>
      <p:sp>
        <p:nvSpPr>
          <p:cNvPr id="3" name="Subtitle 2">
            <a:extLst>
              <a:ext uri="{FF2B5EF4-FFF2-40B4-BE49-F238E27FC236}">
                <a16:creationId xmlns:a16="http://schemas.microsoft.com/office/drawing/2014/main" id="{A00398F0-A5D5-3246-A1FF-5F03DB77FB44}"/>
              </a:ext>
            </a:extLst>
          </p:cNvPr>
          <p:cNvSpPr>
            <a:spLocks noGrp="1"/>
          </p:cNvSpPr>
          <p:nvPr>
            <p:ph type="subTitle" idx="1"/>
          </p:nvPr>
        </p:nvSpPr>
        <p:spPr/>
        <p:txBody>
          <a:bodyPr>
            <a:normAutofit fontScale="92500" lnSpcReduction="20000"/>
          </a:bodyPr>
          <a:lstStyle/>
          <a:p>
            <a:r>
              <a:rPr lang="en-AU" b="1" dirty="0"/>
              <a:t>2018 Session of Synod, Sydney Anglican Diocese, Dinner Break</a:t>
            </a:r>
            <a:br>
              <a:rPr lang="en-AU" dirty="0"/>
            </a:br>
            <a:r>
              <a:rPr lang="en-AU" b="1" dirty="0"/>
              <a:t>22 Oct 2018</a:t>
            </a:r>
            <a:endParaRPr lang="en-US" dirty="0"/>
          </a:p>
        </p:txBody>
      </p:sp>
    </p:spTree>
    <p:extLst>
      <p:ext uri="{BB962C8B-B14F-4D97-AF65-F5344CB8AC3E}">
        <p14:creationId xmlns:p14="http://schemas.microsoft.com/office/powerpoint/2010/main" val="120197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0D773-E677-124C-AEC8-A82EB8758CB3}"/>
              </a:ext>
            </a:extLst>
          </p:cNvPr>
          <p:cNvSpPr>
            <a:spLocks noGrp="1"/>
          </p:cNvSpPr>
          <p:nvPr>
            <p:ph type="title"/>
          </p:nvPr>
        </p:nvSpPr>
        <p:spPr/>
        <p:txBody>
          <a:bodyPr>
            <a:normAutofit fontScale="90000"/>
          </a:bodyPr>
          <a:lstStyle/>
          <a:p>
            <a:r>
              <a:rPr lang="en-US" b="1" dirty="0"/>
              <a:t>Background to the </a:t>
            </a:r>
            <a:r>
              <a:rPr lang="en-US" b="1" dirty="0">
                <a:hlinkClick r:id="rId2"/>
              </a:rPr>
              <a:t>Ruddock Panel</a:t>
            </a:r>
            <a:endParaRPr lang="en-US" b="1" dirty="0"/>
          </a:p>
        </p:txBody>
      </p:sp>
      <p:sp>
        <p:nvSpPr>
          <p:cNvPr id="3" name="Content Placeholder 2">
            <a:extLst>
              <a:ext uri="{FF2B5EF4-FFF2-40B4-BE49-F238E27FC236}">
                <a16:creationId xmlns:a16="http://schemas.microsoft.com/office/drawing/2014/main" id="{8ED67B56-7BA5-224A-B449-6DD9B1602516}"/>
              </a:ext>
            </a:extLst>
          </p:cNvPr>
          <p:cNvSpPr>
            <a:spLocks noGrp="1"/>
          </p:cNvSpPr>
          <p:nvPr>
            <p:ph idx="1"/>
          </p:nvPr>
        </p:nvSpPr>
        <p:spPr/>
        <p:txBody>
          <a:bodyPr>
            <a:normAutofit lnSpcReduction="10000"/>
          </a:bodyPr>
          <a:lstStyle/>
          <a:p>
            <a:r>
              <a:rPr lang="en-US" sz="2800" b="1" dirty="0"/>
              <a:t>Established by former PM as a way of getting amendments to the </a:t>
            </a:r>
            <a:r>
              <a:rPr lang="en-US" sz="2800" b="1" i="1" dirty="0"/>
              <a:t>Marriage Act</a:t>
            </a:r>
            <a:r>
              <a:rPr lang="en-US" sz="2800" b="1" dirty="0"/>
              <a:t> 1961 through Parliament, by deferring important religious freedom issues to be considered later</a:t>
            </a:r>
          </a:p>
          <a:p>
            <a:r>
              <a:rPr lang="en-US" sz="2800" b="1" dirty="0"/>
              <a:t>Submissions closed on 14 Feb 2018, reported to Government on 18 May 2018</a:t>
            </a:r>
          </a:p>
          <a:p>
            <a:r>
              <a:rPr lang="en-US" sz="2800" b="1" dirty="0"/>
              <a:t>No “public” hearings but the Panel met with a range of interested parties, including Freedom for Faith and some academics (myself included)</a:t>
            </a:r>
          </a:p>
          <a:p>
            <a:endParaRPr lang="en-US" dirty="0"/>
          </a:p>
        </p:txBody>
      </p:sp>
    </p:spTree>
    <p:extLst>
      <p:ext uri="{BB962C8B-B14F-4D97-AF65-F5344CB8AC3E}">
        <p14:creationId xmlns:p14="http://schemas.microsoft.com/office/powerpoint/2010/main" val="2187440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BFF0-204C-8E4C-B3CC-03FC9354634A}"/>
              </a:ext>
            </a:extLst>
          </p:cNvPr>
          <p:cNvSpPr>
            <a:spLocks noGrp="1"/>
          </p:cNvSpPr>
          <p:nvPr>
            <p:ph type="title"/>
          </p:nvPr>
        </p:nvSpPr>
        <p:spPr/>
        <p:txBody>
          <a:bodyPr>
            <a:normAutofit fontScale="90000"/>
          </a:bodyPr>
          <a:lstStyle/>
          <a:p>
            <a:r>
              <a:rPr lang="en-US" b="1" dirty="0"/>
              <a:t>Ruddock Panel recommendations</a:t>
            </a:r>
          </a:p>
        </p:txBody>
      </p:sp>
      <p:sp>
        <p:nvSpPr>
          <p:cNvPr id="3" name="Content Placeholder 2">
            <a:extLst>
              <a:ext uri="{FF2B5EF4-FFF2-40B4-BE49-F238E27FC236}">
                <a16:creationId xmlns:a16="http://schemas.microsoft.com/office/drawing/2014/main" id="{3E50B2ED-E61D-CC4C-AF65-DEF60231597C}"/>
              </a:ext>
            </a:extLst>
          </p:cNvPr>
          <p:cNvSpPr>
            <a:spLocks noGrp="1"/>
          </p:cNvSpPr>
          <p:nvPr>
            <p:ph idx="1"/>
          </p:nvPr>
        </p:nvSpPr>
        <p:spPr/>
        <p:txBody>
          <a:bodyPr>
            <a:normAutofit lnSpcReduction="10000"/>
          </a:bodyPr>
          <a:lstStyle/>
          <a:p>
            <a:r>
              <a:rPr lang="en-US" sz="2800" b="1" dirty="0"/>
              <a:t>The Report has still not been released.</a:t>
            </a:r>
          </a:p>
          <a:p>
            <a:r>
              <a:rPr lang="en-US" sz="2800" b="1" dirty="0"/>
              <a:t>However, its 20 formal recommendations were leaked to the press, and have have been available for a week or so</a:t>
            </a:r>
          </a:p>
          <a:p>
            <a:r>
              <a:rPr lang="en-US" sz="2800" b="1" dirty="0"/>
              <a:t>Tonight I focus on the three most important areas covered by the recommendations</a:t>
            </a:r>
          </a:p>
          <a:p>
            <a:r>
              <a:rPr lang="en-US" sz="2800" b="1" dirty="0"/>
              <a:t>Patrick Parkinson has given the leaked recommendations 5/10, but we can say they could have been worse!</a:t>
            </a:r>
          </a:p>
        </p:txBody>
      </p:sp>
    </p:spTree>
    <p:extLst>
      <p:ext uri="{BB962C8B-B14F-4D97-AF65-F5344CB8AC3E}">
        <p14:creationId xmlns:p14="http://schemas.microsoft.com/office/powerpoint/2010/main" val="1752141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BFF0-204C-8E4C-B3CC-03FC9354634A}"/>
              </a:ext>
            </a:extLst>
          </p:cNvPr>
          <p:cNvSpPr>
            <a:spLocks noGrp="1"/>
          </p:cNvSpPr>
          <p:nvPr>
            <p:ph type="title"/>
          </p:nvPr>
        </p:nvSpPr>
        <p:spPr/>
        <p:txBody>
          <a:bodyPr>
            <a:normAutofit fontScale="90000"/>
          </a:bodyPr>
          <a:lstStyle/>
          <a:p>
            <a:r>
              <a:rPr lang="en-US" b="1" dirty="0"/>
              <a:t>Ruddock Panel recommendations</a:t>
            </a:r>
          </a:p>
        </p:txBody>
      </p:sp>
      <p:sp>
        <p:nvSpPr>
          <p:cNvPr id="3" name="Content Placeholder 2">
            <a:extLst>
              <a:ext uri="{FF2B5EF4-FFF2-40B4-BE49-F238E27FC236}">
                <a16:creationId xmlns:a16="http://schemas.microsoft.com/office/drawing/2014/main" id="{3E50B2ED-E61D-CC4C-AF65-DEF60231597C}"/>
              </a:ext>
            </a:extLst>
          </p:cNvPr>
          <p:cNvSpPr>
            <a:spLocks noGrp="1"/>
          </p:cNvSpPr>
          <p:nvPr>
            <p:ph idx="1"/>
          </p:nvPr>
        </p:nvSpPr>
        <p:spPr/>
        <p:txBody>
          <a:bodyPr>
            <a:normAutofit lnSpcReduction="10000"/>
          </a:bodyPr>
          <a:lstStyle/>
          <a:p>
            <a:r>
              <a:rPr lang="en-GB" sz="2800" b="1" dirty="0"/>
              <a:t>recent arguments </a:t>
            </a:r>
            <a:r>
              <a:rPr lang="en-AU" sz="2800" b="1" dirty="0"/>
              <a:t>we saw in Senate over the extent of exemptions</a:t>
            </a:r>
            <a:r>
              <a:rPr lang="en-GB" sz="2800" b="1" dirty="0"/>
              <a:t> available to religious schools </a:t>
            </a:r>
            <a:r>
              <a:rPr lang="en-AU" sz="2800" b="1" dirty="0"/>
              <a:t>is indicative of the challenges before us. </a:t>
            </a:r>
          </a:p>
          <a:p>
            <a:r>
              <a:rPr lang="en-AU" sz="2800" b="1" dirty="0"/>
              <a:t>By keeping </a:t>
            </a:r>
            <a:r>
              <a:rPr lang="en-GB" sz="2800" b="1" dirty="0"/>
              <a:t>a so-called “</a:t>
            </a:r>
            <a:r>
              <a:rPr lang="en-AU" sz="2800" b="1" dirty="0"/>
              <a:t>exemptions</a:t>
            </a:r>
            <a:r>
              <a:rPr lang="en-GB" sz="2800" b="1" dirty="0"/>
              <a:t>”</a:t>
            </a:r>
            <a:r>
              <a:rPr lang="en-AU" sz="2800" b="1" dirty="0"/>
              <a:t> regime you are protecting religious freedom as a grudging concession to what would otherwise be generally applicable law. </a:t>
            </a:r>
          </a:p>
          <a:p>
            <a:r>
              <a:rPr lang="en-AU" sz="2800" b="1" dirty="0"/>
              <a:t>better way forward is the recognition of general religious freedom as a positive right by applying our ratified treaty ICCPR standards to domestic law. </a:t>
            </a:r>
            <a:endParaRPr lang="en-US" sz="2800" b="1" dirty="0"/>
          </a:p>
        </p:txBody>
      </p:sp>
    </p:spTree>
    <p:extLst>
      <p:ext uri="{BB962C8B-B14F-4D97-AF65-F5344CB8AC3E}">
        <p14:creationId xmlns:p14="http://schemas.microsoft.com/office/powerpoint/2010/main" val="2533923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442C7-D25C-AE47-B656-DAA37D06F76D}"/>
              </a:ext>
            </a:extLst>
          </p:cNvPr>
          <p:cNvSpPr>
            <a:spLocks noGrp="1"/>
          </p:cNvSpPr>
          <p:nvPr>
            <p:ph type="title"/>
          </p:nvPr>
        </p:nvSpPr>
        <p:spPr/>
        <p:txBody>
          <a:bodyPr/>
          <a:lstStyle/>
          <a:p>
            <a:r>
              <a:rPr lang="en-US" b="1" dirty="0"/>
              <a:t>The Big Three areas</a:t>
            </a:r>
          </a:p>
        </p:txBody>
      </p:sp>
      <p:sp>
        <p:nvSpPr>
          <p:cNvPr id="3" name="Content Placeholder 2">
            <a:extLst>
              <a:ext uri="{FF2B5EF4-FFF2-40B4-BE49-F238E27FC236}">
                <a16:creationId xmlns:a16="http://schemas.microsoft.com/office/drawing/2014/main" id="{40D27DFA-D28B-7343-9C36-48CBF40D45C2}"/>
              </a:ext>
            </a:extLst>
          </p:cNvPr>
          <p:cNvSpPr>
            <a:spLocks noGrp="1"/>
          </p:cNvSpPr>
          <p:nvPr>
            <p:ph idx="1"/>
          </p:nvPr>
        </p:nvSpPr>
        <p:spPr/>
        <p:txBody>
          <a:bodyPr>
            <a:normAutofit fontScale="92500"/>
          </a:bodyPr>
          <a:lstStyle/>
          <a:p>
            <a:r>
              <a:rPr lang="en-US" sz="2800" b="1" dirty="0"/>
              <a:t>The three areas I see as most significant are these:</a:t>
            </a:r>
          </a:p>
          <a:p>
            <a:pPr marL="514350" indent="-514350">
              <a:buFont typeface="+mj-lt"/>
              <a:buAutoNum type="arabicPeriod"/>
            </a:pPr>
            <a:r>
              <a:rPr lang="en-US" sz="2800" b="1" dirty="0"/>
              <a:t>Rec 15, that the Commonwealth enact a </a:t>
            </a:r>
            <a:r>
              <a:rPr lang="en-US" sz="2800" b="1" i="1" dirty="0"/>
              <a:t>Religious Discrimination Act</a:t>
            </a:r>
            <a:r>
              <a:rPr lang="en-US" sz="2800" b="1" dirty="0"/>
              <a:t> (and rec 2, on principles to follow in drafting such an Act)</a:t>
            </a:r>
          </a:p>
          <a:p>
            <a:pPr marL="514350" indent="-514350">
              <a:buFont typeface="+mj-lt"/>
              <a:buAutoNum type="arabicPeriod"/>
            </a:pPr>
            <a:r>
              <a:rPr lang="en-US" sz="2800" b="1" dirty="0"/>
              <a:t>Recs 5-8, that religious schools generally remain free to run their schools consistently with their religious ethos</a:t>
            </a:r>
          </a:p>
          <a:p>
            <a:pPr marL="514350" indent="-514350">
              <a:buFont typeface="+mj-lt"/>
              <a:buAutoNum type="arabicPeriod"/>
            </a:pPr>
            <a:r>
              <a:rPr lang="en-US" sz="2800" b="1" dirty="0"/>
              <a:t>Rec 9, concerning parents being given notice by schools of teaching which might be contrary to their beliefs</a:t>
            </a:r>
          </a:p>
          <a:p>
            <a:pPr marL="514350" indent="-514350">
              <a:buFont typeface="+mj-lt"/>
              <a:buAutoNum type="arabicPeriod"/>
            </a:pPr>
            <a:endParaRPr lang="en-US" sz="2800" b="1" dirty="0"/>
          </a:p>
        </p:txBody>
      </p:sp>
    </p:spTree>
    <p:extLst>
      <p:ext uri="{BB962C8B-B14F-4D97-AF65-F5344CB8AC3E}">
        <p14:creationId xmlns:p14="http://schemas.microsoft.com/office/powerpoint/2010/main" val="1729422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2E16-14B2-044B-B089-9E901903EE05}"/>
              </a:ext>
            </a:extLst>
          </p:cNvPr>
          <p:cNvSpPr>
            <a:spLocks noGrp="1"/>
          </p:cNvSpPr>
          <p:nvPr>
            <p:ph type="title"/>
          </p:nvPr>
        </p:nvSpPr>
        <p:spPr/>
        <p:txBody>
          <a:bodyPr/>
          <a:lstStyle/>
          <a:p>
            <a:r>
              <a:rPr lang="en-US" b="1" dirty="0"/>
              <a:t>1. Religious Discrimination Act</a:t>
            </a:r>
          </a:p>
        </p:txBody>
      </p:sp>
      <p:sp>
        <p:nvSpPr>
          <p:cNvPr id="3" name="Content Placeholder 2">
            <a:extLst>
              <a:ext uri="{FF2B5EF4-FFF2-40B4-BE49-F238E27FC236}">
                <a16:creationId xmlns:a16="http://schemas.microsoft.com/office/drawing/2014/main" id="{695E8FD6-030F-EB4F-89E8-760C6D9E2C99}"/>
              </a:ext>
            </a:extLst>
          </p:cNvPr>
          <p:cNvSpPr>
            <a:spLocks noGrp="1"/>
          </p:cNvSpPr>
          <p:nvPr>
            <p:ph idx="1"/>
          </p:nvPr>
        </p:nvSpPr>
        <p:spPr/>
        <p:txBody>
          <a:bodyPr>
            <a:normAutofit lnSpcReduction="10000"/>
          </a:bodyPr>
          <a:lstStyle/>
          <a:p>
            <a:r>
              <a:rPr lang="en-US" sz="2800" b="1" dirty="0"/>
              <a:t>Many may be surprised to know that there is currently </a:t>
            </a:r>
            <a:r>
              <a:rPr lang="en-US" sz="2800" b="1" i="1" dirty="0"/>
              <a:t>no</a:t>
            </a:r>
            <a:r>
              <a:rPr lang="en-US" sz="2800" b="1" dirty="0"/>
              <a:t> general prohibition against discriminating against someone on irrelevant grounds relating to their religion, in NSW or the Commonwealth.</a:t>
            </a:r>
          </a:p>
          <a:p>
            <a:r>
              <a:rPr lang="en-US" sz="2800" b="1" dirty="0"/>
              <a:t>So this is an overdue reform. It will protect Christians against being dismissed simply on the basis of their religion or their religious beliefs (this has happened already a couple of times in recent years.) It will also operate to benefit other religions.</a:t>
            </a:r>
          </a:p>
        </p:txBody>
      </p:sp>
    </p:spTree>
    <p:extLst>
      <p:ext uri="{BB962C8B-B14F-4D97-AF65-F5344CB8AC3E}">
        <p14:creationId xmlns:p14="http://schemas.microsoft.com/office/powerpoint/2010/main" val="318386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2E16-14B2-044B-B089-9E901903EE05}"/>
              </a:ext>
            </a:extLst>
          </p:cNvPr>
          <p:cNvSpPr>
            <a:spLocks noGrp="1"/>
          </p:cNvSpPr>
          <p:nvPr>
            <p:ph type="title"/>
          </p:nvPr>
        </p:nvSpPr>
        <p:spPr/>
        <p:txBody>
          <a:bodyPr/>
          <a:lstStyle/>
          <a:p>
            <a:r>
              <a:rPr lang="en-US" b="1" dirty="0"/>
              <a:t>1. Religious Discrimination Act</a:t>
            </a:r>
          </a:p>
        </p:txBody>
      </p:sp>
      <p:sp>
        <p:nvSpPr>
          <p:cNvPr id="3" name="Content Placeholder 2">
            <a:extLst>
              <a:ext uri="{FF2B5EF4-FFF2-40B4-BE49-F238E27FC236}">
                <a16:creationId xmlns:a16="http://schemas.microsoft.com/office/drawing/2014/main" id="{695E8FD6-030F-EB4F-89E8-760C6D9E2C99}"/>
              </a:ext>
            </a:extLst>
          </p:cNvPr>
          <p:cNvSpPr>
            <a:spLocks noGrp="1"/>
          </p:cNvSpPr>
          <p:nvPr>
            <p:ph idx="1"/>
          </p:nvPr>
        </p:nvSpPr>
        <p:spPr/>
        <p:txBody>
          <a:bodyPr>
            <a:normAutofit fontScale="92500" lnSpcReduction="10000"/>
          </a:bodyPr>
          <a:lstStyle/>
          <a:p>
            <a:r>
              <a:rPr lang="en-US" sz="2800" b="1" dirty="0"/>
              <a:t>However, no freedom is absolute and so there needs to be carefully drawn provisions (“balancing clauses”) which allow recognition of other relevant rights</a:t>
            </a:r>
          </a:p>
          <a:p>
            <a:r>
              <a:rPr lang="en-US" sz="2800" b="1" dirty="0"/>
              <a:t>In the paper I suggest three:</a:t>
            </a:r>
          </a:p>
          <a:p>
            <a:pPr lvl="1"/>
            <a:r>
              <a:rPr lang="en-US" sz="2600" b="1" dirty="0"/>
              <a:t>Protection of fundamental rights such as bodily integrity and free movement.</a:t>
            </a:r>
          </a:p>
          <a:p>
            <a:pPr lvl="1"/>
            <a:r>
              <a:rPr lang="en-US" sz="2600" b="1" dirty="0"/>
              <a:t>Religious groups should not be required to provide active support to other religions with whom they disagree</a:t>
            </a:r>
          </a:p>
          <a:p>
            <a:pPr lvl="1"/>
            <a:r>
              <a:rPr lang="en-US" sz="2600" b="1" dirty="0"/>
              <a:t>“Intra-religious” disputes should not be covered by the proposed Act</a:t>
            </a:r>
          </a:p>
        </p:txBody>
      </p:sp>
    </p:spTree>
    <p:extLst>
      <p:ext uri="{BB962C8B-B14F-4D97-AF65-F5344CB8AC3E}">
        <p14:creationId xmlns:p14="http://schemas.microsoft.com/office/powerpoint/2010/main" val="14995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2E16-14B2-044B-B089-9E901903EE05}"/>
              </a:ext>
            </a:extLst>
          </p:cNvPr>
          <p:cNvSpPr>
            <a:spLocks noGrp="1"/>
          </p:cNvSpPr>
          <p:nvPr>
            <p:ph type="title"/>
          </p:nvPr>
        </p:nvSpPr>
        <p:spPr/>
        <p:txBody>
          <a:bodyPr/>
          <a:lstStyle/>
          <a:p>
            <a:r>
              <a:rPr lang="en-US" b="1" dirty="0"/>
              <a:t>1. Religious Discrimination Act</a:t>
            </a:r>
          </a:p>
        </p:txBody>
      </p:sp>
      <p:sp>
        <p:nvSpPr>
          <p:cNvPr id="3" name="Content Placeholder 2">
            <a:extLst>
              <a:ext uri="{FF2B5EF4-FFF2-40B4-BE49-F238E27FC236}">
                <a16:creationId xmlns:a16="http://schemas.microsoft.com/office/drawing/2014/main" id="{695E8FD6-030F-EB4F-89E8-760C6D9E2C99}"/>
              </a:ext>
            </a:extLst>
          </p:cNvPr>
          <p:cNvSpPr>
            <a:spLocks noGrp="1"/>
          </p:cNvSpPr>
          <p:nvPr>
            <p:ph idx="1"/>
          </p:nvPr>
        </p:nvSpPr>
        <p:spPr/>
        <p:txBody>
          <a:bodyPr>
            <a:normAutofit fontScale="92500"/>
          </a:bodyPr>
          <a:lstStyle/>
          <a:p>
            <a:r>
              <a:rPr lang="en-US" sz="2800" b="1" dirty="0"/>
              <a:t>This final one is designed to ensure believers cannot use the discrimination law to challenge doctrines of their </a:t>
            </a:r>
            <a:r>
              <a:rPr lang="en-US" sz="2800" b="1" i="1" dirty="0"/>
              <a:t>own</a:t>
            </a:r>
            <a:r>
              <a:rPr lang="en-US" sz="2800" b="1" dirty="0"/>
              <a:t> faith- if they disagree, they can leave and form their own group</a:t>
            </a:r>
          </a:p>
          <a:p>
            <a:r>
              <a:rPr lang="en-US" sz="2800" b="1" dirty="0"/>
              <a:t>This view is supported in a number of important cases I note in the paper- </a:t>
            </a:r>
            <a:r>
              <a:rPr lang="en-US" sz="2800" b="1" i="1" dirty="0" err="1"/>
              <a:t>Iliafi</a:t>
            </a:r>
            <a:r>
              <a:rPr lang="en-US" sz="2800" b="1" dirty="0"/>
              <a:t> (in Australia), </a:t>
            </a:r>
            <a:r>
              <a:rPr lang="en-US" sz="2800" b="1" i="1" dirty="0" err="1"/>
              <a:t>Sindicatul</a:t>
            </a:r>
            <a:r>
              <a:rPr lang="en-US" sz="2800" b="1" i="1" dirty="0"/>
              <a:t> “</a:t>
            </a:r>
            <a:r>
              <a:rPr lang="en-US" sz="2800" b="1" i="1" dirty="0" err="1"/>
              <a:t>Pastorul</a:t>
            </a:r>
            <a:r>
              <a:rPr lang="en-US" sz="2800" b="1" i="1" dirty="0"/>
              <a:t> </a:t>
            </a:r>
            <a:r>
              <a:rPr lang="en-US" sz="2800" b="1" i="1" dirty="0" err="1"/>
              <a:t>Cel</a:t>
            </a:r>
            <a:r>
              <a:rPr lang="en-US" sz="2800" b="1" i="1" dirty="0"/>
              <a:t> Bun” v Romania </a:t>
            </a:r>
            <a:r>
              <a:rPr lang="en-US" sz="2800" b="1" dirty="0"/>
              <a:t>(in Europe), </a:t>
            </a:r>
            <a:r>
              <a:rPr lang="en-US" sz="2800" b="1" i="1" dirty="0"/>
              <a:t>Highwood Congregation of Jehovah’s Witnesses (Judicial Committee) v. Wall</a:t>
            </a:r>
            <a:r>
              <a:rPr lang="en-US" sz="2800" b="1" dirty="0"/>
              <a:t>, 2018 SCC 26 (31 May 2018) (in Canada)</a:t>
            </a:r>
            <a:endParaRPr lang="en-US" sz="2600" b="1" dirty="0"/>
          </a:p>
        </p:txBody>
      </p:sp>
    </p:spTree>
    <p:extLst>
      <p:ext uri="{BB962C8B-B14F-4D97-AF65-F5344CB8AC3E}">
        <p14:creationId xmlns:p14="http://schemas.microsoft.com/office/powerpoint/2010/main" val="2159453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15EDE-CA34-CD47-B4C4-618337A35A39}"/>
              </a:ext>
            </a:extLst>
          </p:cNvPr>
          <p:cNvSpPr>
            <a:spLocks noGrp="1"/>
          </p:cNvSpPr>
          <p:nvPr>
            <p:ph type="title"/>
          </p:nvPr>
        </p:nvSpPr>
        <p:spPr/>
        <p:txBody>
          <a:bodyPr/>
          <a:lstStyle/>
          <a:p>
            <a:r>
              <a:rPr lang="en-US" b="1" dirty="0"/>
              <a:t>1. Religious Discrimination Act</a:t>
            </a:r>
            <a:endParaRPr lang="en-US" dirty="0"/>
          </a:p>
        </p:txBody>
      </p:sp>
      <p:sp>
        <p:nvSpPr>
          <p:cNvPr id="3" name="Content Placeholder 2">
            <a:extLst>
              <a:ext uri="{FF2B5EF4-FFF2-40B4-BE49-F238E27FC236}">
                <a16:creationId xmlns:a16="http://schemas.microsoft.com/office/drawing/2014/main" id="{D6506C35-2833-494F-A726-C64EC5D0B952}"/>
              </a:ext>
            </a:extLst>
          </p:cNvPr>
          <p:cNvSpPr>
            <a:spLocks noGrp="1"/>
          </p:cNvSpPr>
          <p:nvPr>
            <p:ph idx="1"/>
          </p:nvPr>
        </p:nvSpPr>
        <p:spPr/>
        <p:txBody>
          <a:bodyPr>
            <a:normAutofit/>
          </a:bodyPr>
          <a:lstStyle/>
          <a:p>
            <a:r>
              <a:rPr lang="en-US" sz="2800" b="1" dirty="0"/>
              <a:t>Another important recommendation is rec 2, which says that the internationally recognized </a:t>
            </a:r>
            <a:r>
              <a:rPr lang="en-US" sz="2800" b="1" i="1" dirty="0" err="1"/>
              <a:t>Siracusa</a:t>
            </a:r>
            <a:r>
              <a:rPr lang="en-US" sz="2800" b="1" i="1" dirty="0"/>
              <a:t> Principles</a:t>
            </a:r>
            <a:r>
              <a:rPr lang="en-US" sz="2800" b="1" dirty="0"/>
              <a:t> should be adopted in crafting exemptions to religious freedom</a:t>
            </a:r>
          </a:p>
          <a:p>
            <a:r>
              <a:rPr lang="en-US" sz="2800" b="1" dirty="0"/>
              <a:t>These include that any limits should be “proportionate” to valid social goals, and be the “least restrictive” needed to achieve the goals</a:t>
            </a:r>
          </a:p>
        </p:txBody>
      </p:sp>
    </p:spTree>
    <p:extLst>
      <p:ext uri="{BB962C8B-B14F-4D97-AF65-F5344CB8AC3E}">
        <p14:creationId xmlns:p14="http://schemas.microsoft.com/office/powerpoint/2010/main" val="2701963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5E45-1D4F-8A45-9230-00ACCDE2E9BC}"/>
              </a:ext>
            </a:extLst>
          </p:cNvPr>
          <p:cNvSpPr>
            <a:spLocks noGrp="1"/>
          </p:cNvSpPr>
          <p:nvPr>
            <p:ph type="title"/>
          </p:nvPr>
        </p:nvSpPr>
        <p:spPr>
          <a:xfrm>
            <a:off x="779489" y="642594"/>
            <a:ext cx="10345711" cy="1371600"/>
          </a:xfrm>
        </p:spPr>
        <p:txBody>
          <a:bodyPr/>
          <a:lstStyle/>
          <a:p>
            <a:r>
              <a:rPr lang="en-US" b="1" dirty="0"/>
              <a:t>2. Ethos of Religious Schools</a:t>
            </a:r>
          </a:p>
        </p:txBody>
      </p:sp>
      <p:sp>
        <p:nvSpPr>
          <p:cNvPr id="3" name="Content Placeholder 2">
            <a:extLst>
              <a:ext uri="{FF2B5EF4-FFF2-40B4-BE49-F238E27FC236}">
                <a16:creationId xmlns:a16="http://schemas.microsoft.com/office/drawing/2014/main" id="{E6A6B8C9-606C-D349-81DC-469DB6C5C806}"/>
              </a:ext>
            </a:extLst>
          </p:cNvPr>
          <p:cNvSpPr>
            <a:spLocks noGrp="1"/>
          </p:cNvSpPr>
          <p:nvPr>
            <p:ph idx="1"/>
          </p:nvPr>
        </p:nvSpPr>
        <p:spPr/>
        <p:txBody>
          <a:bodyPr>
            <a:normAutofit lnSpcReduction="10000"/>
          </a:bodyPr>
          <a:lstStyle/>
          <a:p>
            <a:r>
              <a:rPr lang="en-US" sz="2800" b="1" dirty="0"/>
              <a:t>Issues around these recs 5-8 have been high profile in the press recently</a:t>
            </a:r>
          </a:p>
          <a:p>
            <a:r>
              <a:rPr lang="en-US" sz="2800" b="1" dirty="0"/>
              <a:t>The </a:t>
            </a:r>
            <a:r>
              <a:rPr lang="en-US" sz="2800" b="1" dirty="0" err="1"/>
              <a:t>Cth</a:t>
            </a:r>
            <a:r>
              <a:rPr lang="en-US" sz="2800" b="1" dirty="0"/>
              <a:t> SDA already contains a provision, s 38, which allows religious schools to make employment and general educational decisions in accordance with the moral framework of their religion</a:t>
            </a:r>
          </a:p>
          <a:p>
            <a:r>
              <a:rPr lang="en-US" sz="2800" b="1" dirty="0"/>
              <a:t>The Ruddock Recommendations were not aimed at </a:t>
            </a:r>
            <a:r>
              <a:rPr lang="en-US" sz="2800" b="1" i="1" dirty="0"/>
              <a:t>expanding</a:t>
            </a:r>
            <a:r>
              <a:rPr lang="en-US" sz="2800" b="1" dirty="0"/>
              <a:t> these, but rather provided additional limitations on these existing rights</a:t>
            </a:r>
          </a:p>
        </p:txBody>
      </p:sp>
    </p:spTree>
    <p:extLst>
      <p:ext uri="{BB962C8B-B14F-4D97-AF65-F5344CB8AC3E}">
        <p14:creationId xmlns:p14="http://schemas.microsoft.com/office/powerpoint/2010/main" val="1296529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5E45-1D4F-8A45-9230-00ACCDE2E9BC}"/>
              </a:ext>
            </a:extLst>
          </p:cNvPr>
          <p:cNvSpPr>
            <a:spLocks noGrp="1"/>
          </p:cNvSpPr>
          <p:nvPr>
            <p:ph type="title"/>
          </p:nvPr>
        </p:nvSpPr>
        <p:spPr>
          <a:xfrm>
            <a:off x="779489" y="642594"/>
            <a:ext cx="10345711" cy="1371600"/>
          </a:xfrm>
        </p:spPr>
        <p:txBody>
          <a:bodyPr/>
          <a:lstStyle/>
          <a:p>
            <a:r>
              <a:rPr lang="en-US" b="1" dirty="0"/>
              <a:t>2. Ethos of Religious Schools</a:t>
            </a:r>
          </a:p>
        </p:txBody>
      </p:sp>
      <p:sp>
        <p:nvSpPr>
          <p:cNvPr id="3" name="Content Placeholder 2">
            <a:extLst>
              <a:ext uri="{FF2B5EF4-FFF2-40B4-BE49-F238E27FC236}">
                <a16:creationId xmlns:a16="http://schemas.microsoft.com/office/drawing/2014/main" id="{E6A6B8C9-606C-D349-81DC-469DB6C5C806}"/>
              </a:ext>
            </a:extLst>
          </p:cNvPr>
          <p:cNvSpPr>
            <a:spLocks noGrp="1"/>
          </p:cNvSpPr>
          <p:nvPr>
            <p:ph idx="1"/>
          </p:nvPr>
        </p:nvSpPr>
        <p:spPr/>
        <p:txBody>
          <a:bodyPr>
            <a:normAutofit fontScale="92500"/>
          </a:bodyPr>
          <a:lstStyle/>
          <a:p>
            <a:r>
              <a:rPr lang="en-US" sz="2800" b="1" dirty="0"/>
              <a:t>PM has announced that Government will propose amendments that remove the right of religious schools to expel students solely based on their orientation alone.</a:t>
            </a:r>
          </a:p>
          <a:p>
            <a:r>
              <a:rPr lang="en-US" sz="2800" b="1" dirty="0"/>
              <a:t>I think that is a reasonable proposal, so long as the school is still able to set and enforce a policy relating to student “dress, </a:t>
            </a:r>
            <a:r>
              <a:rPr lang="en-US" sz="2800" b="1" dirty="0" err="1"/>
              <a:t>behaviour</a:t>
            </a:r>
            <a:r>
              <a:rPr lang="en-US" sz="2800" b="1" dirty="0"/>
              <a:t> and conduct”- issue should not on the </a:t>
            </a:r>
            <a:r>
              <a:rPr lang="en-US" sz="2800" b="1" i="1" dirty="0"/>
              <a:t>orientation</a:t>
            </a:r>
            <a:r>
              <a:rPr lang="en-US" sz="2800" b="1" dirty="0"/>
              <a:t> alone, but on whether such </a:t>
            </a:r>
            <a:r>
              <a:rPr lang="en-US" sz="2800" b="1" dirty="0" err="1"/>
              <a:t>behaviour</a:t>
            </a:r>
            <a:r>
              <a:rPr lang="en-US" sz="2800" b="1" dirty="0"/>
              <a:t> and conduct was consistent with the school’s moral framework </a:t>
            </a:r>
          </a:p>
          <a:p>
            <a:r>
              <a:rPr lang="en-US" sz="2800" b="1" dirty="0"/>
              <a:t>See my recent blog posts on these issues</a:t>
            </a:r>
          </a:p>
        </p:txBody>
      </p:sp>
    </p:spTree>
    <p:extLst>
      <p:ext uri="{BB962C8B-B14F-4D97-AF65-F5344CB8AC3E}">
        <p14:creationId xmlns:p14="http://schemas.microsoft.com/office/powerpoint/2010/main" val="4244113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5E45-1D4F-8A45-9230-00ACCDE2E9BC}"/>
              </a:ext>
            </a:extLst>
          </p:cNvPr>
          <p:cNvSpPr>
            <a:spLocks noGrp="1"/>
          </p:cNvSpPr>
          <p:nvPr>
            <p:ph type="title"/>
          </p:nvPr>
        </p:nvSpPr>
        <p:spPr>
          <a:xfrm>
            <a:off x="779489" y="642594"/>
            <a:ext cx="10345711" cy="1371600"/>
          </a:xfrm>
        </p:spPr>
        <p:txBody>
          <a:bodyPr/>
          <a:lstStyle/>
          <a:p>
            <a:r>
              <a:rPr lang="en-US" b="1" dirty="0"/>
              <a:t>2. Ethos of Religious Schools</a:t>
            </a:r>
          </a:p>
        </p:txBody>
      </p:sp>
      <p:sp>
        <p:nvSpPr>
          <p:cNvPr id="3" name="Content Placeholder 2">
            <a:extLst>
              <a:ext uri="{FF2B5EF4-FFF2-40B4-BE49-F238E27FC236}">
                <a16:creationId xmlns:a16="http://schemas.microsoft.com/office/drawing/2014/main" id="{E6A6B8C9-606C-D349-81DC-469DB6C5C806}"/>
              </a:ext>
            </a:extLst>
          </p:cNvPr>
          <p:cNvSpPr>
            <a:spLocks noGrp="1"/>
          </p:cNvSpPr>
          <p:nvPr>
            <p:ph idx="1"/>
          </p:nvPr>
        </p:nvSpPr>
        <p:spPr/>
        <p:txBody>
          <a:bodyPr>
            <a:normAutofit fontScale="92500"/>
          </a:bodyPr>
          <a:lstStyle/>
          <a:p>
            <a:r>
              <a:rPr lang="en-US" sz="2800" b="1" dirty="0"/>
              <a:t>Still important issues on employment of staff to be resolved</a:t>
            </a:r>
          </a:p>
          <a:p>
            <a:r>
              <a:rPr lang="en-US" sz="2800" b="1" dirty="0"/>
              <a:t>I think that we ought to preserve the right of schools to decline to employ, or to continue to employ, someone whose declared lifestyle undercuts the moral framework of the school, where parents will have chosen the school in reliance on that moral framework. </a:t>
            </a:r>
          </a:p>
          <a:p>
            <a:r>
              <a:rPr lang="en-US" sz="2800" b="1" dirty="0"/>
              <a:t>Students often look up to and model themselves on good teachers, and that is so regardless of whether anything is said in the classroom about sexuality </a:t>
            </a:r>
          </a:p>
        </p:txBody>
      </p:sp>
    </p:spTree>
    <p:extLst>
      <p:ext uri="{BB962C8B-B14F-4D97-AF65-F5344CB8AC3E}">
        <p14:creationId xmlns:p14="http://schemas.microsoft.com/office/powerpoint/2010/main" val="252903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CBDE-C64A-AA4C-92CB-CC4CC944F58D}"/>
              </a:ext>
            </a:extLst>
          </p:cNvPr>
          <p:cNvSpPr>
            <a:spLocks noGrp="1"/>
          </p:cNvSpPr>
          <p:nvPr>
            <p:ph type="title"/>
          </p:nvPr>
        </p:nvSpPr>
        <p:spPr/>
        <p:txBody>
          <a:bodyPr>
            <a:normAutofit fontScale="90000"/>
          </a:bodyPr>
          <a:lstStyle/>
          <a:p>
            <a:r>
              <a:rPr lang="en-US" b="1" dirty="0"/>
              <a:t>3. Parents’ rights re classroom teaching</a:t>
            </a:r>
          </a:p>
        </p:txBody>
      </p:sp>
      <p:sp>
        <p:nvSpPr>
          <p:cNvPr id="3" name="Content Placeholder 2">
            <a:extLst>
              <a:ext uri="{FF2B5EF4-FFF2-40B4-BE49-F238E27FC236}">
                <a16:creationId xmlns:a16="http://schemas.microsoft.com/office/drawing/2014/main" id="{28A1003B-DE7B-B041-9EAB-5E3838595D66}"/>
              </a:ext>
            </a:extLst>
          </p:cNvPr>
          <p:cNvSpPr>
            <a:spLocks noGrp="1"/>
          </p:cNvSpPr>
          <p:nvPr>
            <p:ph idx="1"/>
          </p:nvPr>
        </p:nvSpPr>
        <p:spPr/>
        <p:txBody>
          <a:bodyPr>
            <a:normAutofit/>
          </a:bodyPr>
          <a:lstStyle/>
          <a:p>
            <a:r>
              <a:rPr lang="en-US" sz="2800" b="1" dirty="0"/>
              <a:t>See rec 9:</a:t>
            </a:r>
          </a:p>
          <a:p>
            <a:r>
              <a:rPr lang="en-US" sz="2800" b="1" dirty="0"/>
              <a:t>“State and Territory education departments should maintain clear policies as to when and how a parent or guardian may request that a child be removed from a class that contains instruction on religious or moral matters and ensure that these policies are applied consistently…” </a:t>
            </a:r>
          </a:p>
        </p:txBody>
      </p:sp>
    </p:spTree>
    <p:extLst>
      <p:ext uri="{BB962C8B-B14F-4D97-AF65-F5344CB8AC3E}">
        <p14:creationId xmlns:p14="http://schemas.microsoft.com/office/powerpoint/2010/main" val="766698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CBDE-C64A-AA4C-92CB-CC4CC944F58D}"/>
              </a:ext>
            </a:extLst>
          </p:cNvPr>
          <p:cNvSpPr>
            <a:spLocks noGrp="1"/>
          </p:cNvSpPr>
          <p:nvPr>
            <p:ph type="title"/>
          </p:nvPr>
        </p:nvSpPr>
        <p:spPr/>
        <p:txBody>
          <a:bodyPr>
            <a:normAutofit fontScale="90000"/>
          </a:bodyPr>
          <a:lstStyle/>
          <a:p>
            <a:r>
              <a:rPr lang="en-US" b="1" dirty="0"/>
              <a:t>3. Parents’ rights re classroom teaching</a:t>
            </a:r>
          </a:p>
        </p:txBody>
      </p:sp>
      <p:sp>
        <p:nvSpPr>
          <p:cNvPr id="3" name="Content Placeholder 2">
            <a:extLst>
              <a:ext uri="{FF2B5EF4-FFF2-40B4-BE49-F238E27FC236}">
                <a16:creationId xmlns:a16="http://schemas.microsoft.com/office/drawing/2014/main" id="{28A1003B-DE7B-B041-9EAB-5E3838595D66}"/>
              </a:ext>
            </a:extLst>
          </p:cNvPr>
          <p:cNvSpPr>
            <a:spLocks noGrp="1"/>
          </p:cNvSpPr>
          <p:nvPr>
            <p:ph idx="1"/>
          </p:nvPr>
        </p:nvSpPr>
        <p:spPr/>
        <p:txBody>
          <a:bodyPr>
            <a:normAutofit fontScale="92500"/>
          </a:bodyPr>
          <a:lstStyle/>
          <a:p>
            <a:r>
              <a:rPr lang="en-US" sz="2800" b="1" dirty="0"/>
              <a:t>“These policies should:</a:t>
            </a:r>
          </a:p>
          <a:p>
            <a:r>
              <a:rPr lang="en-US" sz="2800" b="1" dirty="0"/>
              <a:t>Include a requirement to provide sufficient, relevant information about such classes to enable parents or guardians to consider whether their content may be inconsistent with the parents’ or guardians’ religious beliefs</a:t>
            </a:r>
          </a:p>
          <a:p>
            <a:r>
              <a:rPr lang="en-US" sz="2800" b="1" dirty="0"/>
              <a:t>Give due consideration to the rights of the child, including to receive information about sexual health, and their progressive capacity to make decisions for themselves” </a:t>
            </a:r>
          </a:p>
        </p:txBody>
      </p:sp>
    </p:spTree>
    <p:extLst>
      <p:ext uri="{BB962C8B-B14F-4D97-AF65-F5344CB8AC3E}">
        <p14:creationId xmlns:p14="http://schemas.microsoft.com/office/powerpoint/2010/main" val="2397002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CBDE-C64A-AA4C-92CB-CC4CC944F58D}"/>
              </a:ext>
            </a:extLst>
          </p:cNvPr>
          <p:cNvSpPr>
            <a:spLocks noGrp="1"/>
          </p:cNvSpPr>
          <p:nvPr>
            <p:ph type="title"/>
          </p:nvPr>
        </p:nvSpPr>
        <p:spPr/>
        <p:txBody>
          <a:bodyPr>
            <a:normAutofit fontScale="90000"/>
          </a:bodyPr>
          <a:lstStyle/>
          <a:p>
            <a:r>
              <a:rPr lang="en-US" b="1" dirty="0"/>
              <a:t>3. Parents’ rights re classroom teaching</a:t>
            </a:r>
          </a:p>
        </p:txBody>
      </p:sp>
      <p:sp>
        <p:nvSpPr>
          <p:cNvPr id="3" name="Content Placeholder 2">
            <a:extLst>
              <a:ext uri="{FF2B5EF4-FFF2-40B4-BE49-F238E27FC236}">
                <a16:creationId xmlns:a16="http://schemas.microsoft.com/office/drawing/2014/main" id="{28A1003B-DE7B-B041-9EAB-5E3838595D66}"/>
              </a:ext>
            </a:extLst>
          </p:cNvPr>
          <p:cNvSpPr>
            <a:spLocks noGrp="1"/>
          </p:cNvSpPr>
          <p:nvPr>
            <p:ph idx="1"/>
          </p:nvPr>
        </p:nvSpPr>
        <p:spPr/>
        <p:txBody>
          <a:bodyPr>
            <a:normAutofit fontScale="92500" lnSpcReduction="10000"/>
          </a:bodyPr>
          <a:lstStyle/>
          <a:p>
            <a:r>
              <a:rPr lang="en-US" sz="2800" b="1" dirty="0"/>
              <a:t>This is an important proposal, especially where it seems many “hot button” issues are being taught to children from an early age which raise significant moral problems for Christian parents</a:t>
            </a:r>
          </a:p>
          <a:p>
            <a:r>
              <a:rPr lang="en-US" sz="2800" b="1" dirty="0"/>
              <a:t>right of parents to see that their child is educated in accordance with their religious views is mentioned in art 18(4) of the ICCPR</a:t>
            </a:r>
            <a:r>
              <a:rPr lang="en-AU" sz="2800" b="1" dirty="0"/>
              <a:t> </a:t>
            </a:r>
            <a:endParaRPr lang="en-US" sz="2800" b="1" dirty="0"/>
          </a:p>
          <a:p>
            <a:r>
              <a:rPr lang="en-US" sz="2800" b="1" dirty="0"/>
              <a:t>It will be hard to balance all the interests here properly, but it would be good to recognize the issues and see if we can come up with a workable solution</a:t>
            </a:r>
          </a:p>
        </p:txBody>
      </p:sp>
    </p:spTree>
    <p:extLst>
      <p:ext uri="{BB962C8B-B14F-4D97-AF65-F5344CB8AC3E}">
        <p14:creationId xmlns:p14="http://schemas.microsoft.com/office/powerpoint/2010/main" val="822474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8361-7629-AD4C-9BB1-1E29B924C1EB}"/>
              </a:ext>
            </a:extLst>
          </p:cNvPr>
          <p:cNvSpPr>
            <a:spLocks noGrp="1"/>
          </p:cNvSpPr>
          <p:nvPr>
            <p:ph type="title"/>
          </p:nvPr>
        </p:nvSpPr>
        <p:spPr/>
        <p:txBody>
          <a:bodyPr/>
          <a:lstStyle/>
          <a:p>
            <a:r>
              <a:rPr lang="en-US" b="1" dirty="0"/>
              <a:t>Conclusion</a:t>
            </a:r>
          </a:p>
        </p:txBody>
      </p:sp>
      <p:sp>
        <p:nvSpPr>
          <p:cNvPr id="3" name="Content Placeholder 2">
            <a:extLst>
              <a:ext uri="{FF2B5EF4-FFF2-40B4-BE49-F238E27FC236}">
                <a16:creationId xmlns:a16="http://schemas.microsoft.com/office/drawing/2014/main" id="{ADE9BEDF-C659-3948-B19D-849192EE1D67}"/>
              </a:ext>
            </a:extLst>
          </p:cNvPr>
          <p:cNvSpPr>
            <a:spLocks noGrp="1"/>
          </p:cNvSpPr>
          <p:nvPr>
            <p:ph idx="1"/>
          </p:nvPr>
        </p:nvSpPr>
        <p:spPr/>
        <p:txBody>
          <a:bodyPr>
            <a:normAutofit/>
          </a:bodyPr>
          <a:lstStyle/>
          <a:p>
            <a:r>
              <a:rPr lang="en-US" sz="2800" b="1" dirty="0"/>
              <a:t>high degree of uncertainty as to the political response to these recommendations, which we will apparently see when they release the Report. This could go different ways politically, but the Religious Freedom issues will not go away.</a:t>
            </a:r>
          </a:p>
          <a:p>
            <a:r>
              <a:rPr lang="en-US" sz="2800" b="1" dirty="0"/>
              <a:t>we must have, and strengthen, Freedom for Faith in this space; let me encourage you to support their work</a:t>
            </a:r>
          </a:p>
        </p:txBody>
      </p:sp>
    </p:spTree>
    <p:extLst>
      <p:ext uri="{BB962C8B-B14F-4D97-AF65-F5344CB8AC3E}">
        <p14:creationId xmlns:p14="http://schemas.microsoft.com/office/powerpoint/2010/main" val="283945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4576"/>
            <a:ext cx="10058400" cy="1369617"/>
          </a:xfrm>
        </p:spPr>
        <p:txBody>
          <a:bodyPr/>
          <a:lstStyle/>
          <a:p>
            <a:r>
              <a:rPr lang="en-US" b="1" dirty="0"/>
              <a:t>For more details see blog</a:t>
            </a:r>
          </a:p>
        </p:txBody>
      </p:sp>
      <p:sp>
        <p:nvSpPr>
          <p:cNvPr id="3" name="Content Placeholder 2"/>
          <p:cNvSpPr>
            <a:spLocks noGrp="1"/>
          </p:cNvSpPr>
          <p:nvPr>
            <p:ph idx="1"/>
          </p:nvPr>
        </p:nvSpPr>
        <p:spPr/>
        <p:txBody>
          <a:bodyPr>
            <a:normAutofit/>
          </a:bodyPr>
          <a:lstStyle/>
          <a:p>
            <a:r>
              <a:rPr lang="en-US" sz="2800" b="1" dirty="0">
                <a:latin typeface="Arial"/>
                <a:cs typeface="Arial"/>
                <a:hlinkClick r:id="rId2"/>
              </a:rPr>
              <a:t>https://lawandreligionaustralia.blog</a:t>
            </a:r>
            <a:r>
              <a:rPr lang="en-US" sz="2800" b="1" dirty="0">
                <a:latin typeface="Arial"/>
                <a:cs typeface="Arial"/>
              </a:rPr>
              <a:t>  </a:t>
            </a:r>
          </a:p>
          <a:p>
            <a:endParaRPr lang="en-US" b="1" dirty="0">
              <a:latin typeface="Arial"/>
              <a:cs typeface="Arial"/>
            </a:endParaRPr>
          </a:p>
        </p:txBody>
      </p:sp>
      <p:pic>
        <p:nvPicPr>
          <p:cNvPr id="4" name="Picture 3" descr="cropped-slide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3087974"/>
            <a:ext cx="9808694" cy="2626401"/>
          </a:xfrm>
          <a:prstGeom prst="rect">
            <a:avLst/>
          </a:prstGeom>
        </p:spPr>
      </p:pic>
    </p:spTree>
    <p:extLst>
      <p:ext uri="{BB962C8B-B14F-4D97-AF65-F5344CB8AC3E}">
        <p14:creationId xmlns:p14="http://schemas.microsoft.com/office/powerpoint/2010/main" val="6856171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151</TotalTime>
  <Words>1175</Words>
  <Application>Microsoft Macintosh PowerPoint</Application>
  <PresentationFormat>Widescreen</PresentationFormat>
  <Paragraphs>63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Garamond</vt:lpstr>
      <vt:lpstr>Savon</vt:lpstr>
      <vt:lpstr>  Religious Freedom Briefing Associate professor Neil Foster  </vt:lpstr>
      <vt:lpstr>Background to the Ruddock Panel</vt:lpstr>
      <vt:lpstr>Ruddock Panel recommendations</vt:lpstr>
      <vt:lpstr>Ruddock Panel recommendations</vt:lpstr>
      <vt:lpstr>The Big Three areas</vt:lpstr>
      <vt:lpstr>1. Religious Discrimination Act</vt:lpstr>
      <vt:lpstr>1. Religious Discrimination Act</vt:lpstr>
      <vt:lpstr>1. Religious Discrimination Act</vt:lpstr>
      <vt:lpstr>1. Religious Discrimination Act</vt:lpstr>
      <vt:lpstr>2. Ethos of Religious Schools</vt:lpstr>
      <vt:lpstr>2. Ethos of Religious Schools</vt:lpstr>
      <vt:lpstr>2. Ethos of Religious Schools</vt:lpstr>
      <vt:lpstr>3. Parents’ rights re classroom teaching</vt:lpstr>
      <vt:lpstr>3. Parents’ rights re classroom teaching</vt:lpstr>
      <vt:lpstr>3. Parents’ rights re classroom teaching</vt:lpstr>
      <vt:lpstr>Conclusion</vt:lpstr>
      <vt:lpstr>For more details see blog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Religious Freedom Briefing Associate professor Neil Foster  </dc:title>
  <dc:creator>Neil Foster</dc:creator>
  <cp:lastModifiedBy>Neil Foster</cp:lastModifiedBy>
  <cp:revision>8</cp:revision>
  <dcterms:created xsi:type="dcterms:W3CDTF">2018-10-21T10:31:07Z</dcterms:created>
  <dcterms:modified xsi:type="dcterms:W3CDTF">2018-10-21T22:18:05Z</dcterms:modified>
</cp:coreProperties>
</file>