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sldIdLst>
    <p:sldId id="256" r:id="rId2"/>
    <p:sldId id="257" r:id="rId3"/>
    <p:sldId id="276" r:id="rId4"/>
    <p:sldId id="259" r:id="rId5"/>
    <p:sldId id="260" r:id="rId6"/>
    <p:sldId id="277" r:id="rId7"/>
    <p:sldId id="278" r:id="rId8"/>
    <p:sldId id="279" r:id="rId9"/>
    <p:sldId id="280" r:id="rId10"/>
    <p:sldId id="267" r:id="rId11"/>
    <p:sldId id="281" r:id="rId12"/>
    <p:sldId id="282" r:id="rId13"/>
    <p:sldId id="284" r:id="rId14"/>
    <p:sldId id="268" r:id="rId15"/>
    <p:sldId id="269" r:id="rId16"/>
    <p:sldId id="285" r:id="rId17"/>
    <p:sldId id="286" r:id="rId18"/>
    <p:sldId id="287" r:id="rId19"/>
    <p:sldId id="288" r:id="rId20"/>
    <p:sldId id="289" r:id="rId21"/>
    <p:sldId id="290" r:id="rId22"/>
    <p:sldId id="292" r:id="rId23"/>
    <p:sldId id="273" r:id="rId24"/>
    <p:sldId id="291" r:id="rId25"/>
    <p:sldId id="27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499"/>
    <p:restoredTop sz="94643"/>
  </p:normalViewPr>
  <p:slideViewPr>
    <p:cSldViewPr snapToGrid="0" snapToObjects="1">
      <p:cViewPr varScale="1">
        <p:scale>
          <a:sx n="109" d="100"/>
          <a:sy n="109" d="100"/>
        </p:scale>
        <p:origin x="216" y="9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740A39EE-5CE8-EF4F-A2B4-5A5CF2F19721}" type="datetimeFigureOut">
              <a:rPr lang="en-US" smtClean="0"/>
              <a:t>4/9/18</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5846ACEE-5C60-074D-A4CF-97517B9FDD63}" type="slidenum">
              <a:rPr lang="en-US" smtClean="0"/>
              <a:t>‹#›</a:t>
            </a:fld>
            <a:endParaRPr lang="en-US"/>
          </a:p>
        </p:txBody>
      </p:sp>
    </p:spTree>
    <p:extLst>
      <p:ext uri="{BB962C8B-B14F-4D97-AF65-F5344CB8AC3E}">
        <p14:creationId xmlns:p14="http://schemas.microsoft.com/office/powerpoint/2010/main" val="2270839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0A39EE-5CE8-EF4F-A2B4-5A5CF2F19721}" type="datetimeFigureOut">
              <a:rPr lang="en-US" smtClean="0"/>
              <a:t>4/9/18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46ACEE-5C60-074D-A4CF-97517B9FDD63}" type="slidenum">
              <a:rPr lang="en-US" smtClean="0"/>
              <a:t>‹#›</a:t>
            </a:fld>
            <a:endParaRPr lang="en-US"/>
          </a:p>
        </p:txBody>
      </p:sp>
    </p:spTree>
    <p:extLst>
      <p:ext uri="{BB962C8B-B14F-4D97-AF65-F5344CB8AC3E}">
        <p14:creationId xmlns:p14="http://schemas.microsoft.com/office/powerpoint/2010/main" val="32672353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04672" y="320040"/>
            <a:ext cx="3657600" cy="320040"/>
          </a:xfrm>
        </p:spPr>
        <p:txBody>
          <a:bodyPr/>
          <a:lstStyle/>
          <a:p>
            <a:fld id="{740A39EE-5CE8-EF4F-A2B4-5A5CF2F19721}" type="datetimeFigureOut">
              <a:rPr lang="en-US" smtClean="0"/>
              <a:t>4/9/18</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5846ACEE-5C60-074D-A4CF-97517B9FDD63}" type="slidenum">
              <a:rPr lang="en-US" smtClean="0"/>
              <a:t>‹#›</a:t>
            </a:fld>
            <a:endParaRPr lang="en-US"/>
          </a:p>
        </p:txBody>
      </p:sp>
    </p:spTree>
    <p:extLst>
      <p:ext uri="{BB962C8B-B14F-4D97-AF65-F5344CB8AC3E}">
        <p14:creationId xmlns:p14="http://schemas.microsoft.com/office/powerpoint/2010/main" val="2502414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740A39EE-5CE8-EF4F-A2B4-5A5CF2F19721}" type="datetimeFigureOut">
              <a:rPr lang="en-US" smtClean="0"/>
              <a:t>4/9/18</a:t>
            </a:fld>
            <a:endParaRPr lang="en-US"/>
          </a:p>
        </p:txBody>
      </p:sp>
      <p:sp>
        <p:nvSpPr>
          <p:cNvPr id="6" name="Footer Placeholder 5"/>
          <p:cNvSpPr>
            <a:spLocks noGrp="1"/>
          </p:cNvSpPr>
          <p:nvPr>
            <p:ph type="ftr" sz="quarter" idx="11"/>
          </p:nvPr>
        </p:nvSpPr>
        <p:spPr>
          <a:xfrm>
            <a:off x="804672" y="6227064"/>
            <a:ext cx="10588752" cy="320040"/>
          </a:xfrm>
        </p:spPr>
        <p:txBody>
          <a:bodyPr/>
          <a:lstStyle/>
          <a:p>
            <a:endParaRPr lang="en-US"/>
          </a:p>
        </p:txBody>
      </p:sp>
      <p:sp>
        <p:nvSpPr>
          <p:cNvPr id="7" name="Slide Number Placeholder 6"/>
          <p:cNvSpPr>
            <a:spLocks noGrp="1"/>
          </p:cNvSpPr>
          <p:nvPr>
            <p:ph type="sldNum" sz="quarter" idx="12"/>
          </p:nvPr>
        </p:nvSpPr>
        <p:spPr>
          <a:xfrm>
            <a:off x="10469880" y="320040"/>
            <a:ext cx="914400" cy="320040"/>
          </a:xfrm>
        </p:spPr>
        <p:txBody>
          <a:bodyPr/>
          <a:lstStyle/>
          <a:p>
            <a:fld id="{5846ACEE-5C60-074D-A4CF-97517B9FDD63}" type="slidenum">
              <a:rPr lang="en-US" smtClean="0"/>
              <a:t>‹#›</a:t>
            </a:fld>
            <a:endParaRPr lang="en-US"/>
          </a:p>
        </p:txBody>
      </p:sp>
    </p:spTree>
    <p:extLst>
      <p:ext uri="{BB962C8B-B14F-4D97-AF65-F5344CB8AC3E}">
        <p14:creationId xmlns:p14="http://schemas.microsoft.com/office/powerpoint/2010/main" val="2941316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740A39EE-5CE8-EF4F-A2B4-5A5CF2F19721}" type="datetimeFigureOut">
              <a:rPr lang="en-US" smtClean="0"/>
              <a:t>4/9/18</a:t>
            </a:fld>
            <a:endParaRPr lang="en-US"/>
          </a:p>
        </p:txBody>
      </p:sp>
      <p:sp>
        <p:nvSpPr>
          <p:cNvPr id="8" name="Footer Placeholder 7"/>
          <p:cNvSpPr>
            <a:spLocks noGrp="1"/>
          </p:cNvSpPr>
          <p:nvPr>
            <p:ph type="ftr" sz="quarter" idx="11"/>
          </p:nvPr>
        </p:nvSpPr>
        <p:spPr>
          <a:xfrm>
            <a:off x="804672" y="6227064"/>
            <a:ext cx="10588752" cy="320040"/>
          </a:xfrm>
        </p:spPr>
        <p:txBody>
          <a:bodyPr/>
          <a:lstStyle/>
          <a:p>
            <a:endParaRPr lang="en-US"/>
          </a:p>
        </p:txBody>
      </p:sp>
      <p:sp>
        <p:nvSpPr>
          <p:cNvPr id="9" name="Slide Number Placeholder 8"/>
          <p:cNvSpPr>
            <a:spLocks noGrp="1"/>
          </p:cNvSpPr>
          <p:nvPr>
            <p:ph type="sldNum" sz="quarter" idx="12"/>
          </p:nvPr>
        </p:nvSpPr>
        <p:spPr>
          <a:xfrm>
            <a:off x="10469880" y="320040"/>
            <a:ext cx="914400" cy="320040"/>
          </a:xfrm>
        </p:spPr>
        <p:txBody>
          <a:bodyPr/>
          <a:lstStyle/>
          <a:p>
            <a:fld id="{5846ACEE-5C60-074D-A4CF-97517B9FDD63}" type="slidenum">
              <a:rPr lang="en-US" smtClean="0"/>
              <a:t>‹#›</a:t>
            </a:fld>
            <a:endParaRPr lang="en-US"/>
          </a:p>
        </p:txBody>
      </p:sp>
    </p:spTree>
    <p:extLst>
      <p:ext uri="{BB962C8B-B14F-4D97-AF65-F5344CB8AC3E}">
        <p14:creationId xmlns:p14="http://schemas.microsoft.com/office/powerpoint/2010/main" val="3987429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40A39EE-5CE8-EF4F-A2B4-5A5CF2F19721}" type="datetimeFigureOut">
              <a:rPr lang="en-US" smtClean="0"/>
              <a:t>4/9/18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46ACEE-5C60-074D-A4CF-97517B9FDD63}" type="slidenum">
              <a:rPr lang="en-US" smtClean="0"/>
              <a:t>‹#›</a:t>
            </a:fld>
            <a:endParaRPr lang="en-US"/>
          </a:p>
        </p:txBody>
      </p:sp>
    </p:spTree>
    <p:extLst>
      <p:ext uri="{BB962C8B-B14F-4D97-AF65-F5344CB8AC3E}">
        <p14:creationId xmlns:p14="http://schemas.microsoft.com/office/powerpoint/2010/main" val="3037802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740A39EE-5CE8-EF4F-A2B4-5A5CF2F19721}" type="datetimeFigureOut">
              <a:rPr lang="en-US" smtClean="0"/>
              <a:t>4/9/18</a:t>
            </a:fld>
            <a:endParaRPr lang="en-US"/>
          </a:p>
        </p:txBody>
      </p:sp>
      <p:sp>
        <p:nvSpPr>
          <p:cNvPr id="3" name="Footer Placeholder 2"/>
          <p:cNvSpPr>
            <a:spLocks noGrp="1"/>
          </p:cNvSpPr>
          <p:nvPr>
            <p:ph type="ftr" sz="quarter" idx="11"/>
          </p:nvPr>
        </p:nvSpPr>
        <p:spPr>
          <a:xfrm>
            <a:off x="804672" y="6227064"/>
            <a:ext cx="10588752" cy="320040"/>
          </a:xfrm>
        </p:spPr>
        <p:txBody>
          <a:bodyPr/>
          <a:lstStyle/>
          <a:p>
            <a:endParaRPr lang="en-US"/>
          </a:p>
        </p:txBody>
      </p:sp>
      <p:sp>
        <p:nvSpPr>
          <p:cNvPr id="4" name="Slide Number Placeholder 3"/>
          <p:cNvSpPr>
            <a:spLocks noGrp="1"/>
          </p:cNvSpPr>
          <p:nvPr>
            <p:ph type="sldNum" sz="quarter" idx="12"/>
          </p:nvPr>
        </p:nvSpPr>
        <p:spPr>
          <a:xfrm>
            <a:off x="10469880" y="320040"/>
            <a:ext cx="914400" cy="320040"/>
          </a:xfrm>
        </p:spPr>
        <p:txBody>
          <a:bodyPr/>
          <a:lstStyle/>
          <a:p>
            <a:fld id="{5846ACEE-5C60-074D-A4CF-97517B9FDD63}" type="slidenum">
              <a:rPr lang="en-US" smtClean="0"/>
              <a:t>‹#›</a:t>
            </a:fld>
            <a:endParaRPr lang="en-US"/>
          </a:p>
        </p:txBody>
      </p:sp>
    </p:spTree>
    <p:extLst>
      <p:ext uri="{BB962C8B-B14F-4D97-AF65-F5344CB8AC3E}">
        <p14:creationId xmlns:p14="http://schemas.microsoft.com/office/powerpoint/2010/main" val="2075660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40A39EE-5CE8-EF4F-A2B4-5A5CF2F19721}" type="datetimeFigureOut">
              <a:rPr lang="en-US" smtClean="0"/>
              <a:t>4/9/18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46ACEE-5C60-074D-A4CF-97517B9FDD63}" type="slidenum">
              <a:rPr lang="en-US" smtClean="0"/>
              <a:t>‹#›</a:t>
            </a:fld>
            <a:endParaRPr lang="en-US"/>
          </a:p>
        </p:txBody>
      </p:sp>
    </p:spTree>
    <p:extLst>
      <p:ext uri="{BB962C8B-B14F-4D97-AF65-F5344CB8AC3E}">
        <p14:creationId xmlns:p14="http://schemas.microsoft.com/office/powerpoint/2010/main" val="3383860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04672" y="320040"/>
            <a:ext cx="3657600" cy="320040"/>
          </a:xfrm>
        </p:spPr>
        <p:txBody>
          <a:bodyPr/>
          <a:lstStyle/>
          <a:p>
            <a:fld id="{740A39EE-5CE8-EF4F-A2B4-5A5CF2F19721}" type="datetimeFigureOut">
              <a:rPr lang="en-US" smtClean="0"/>
              <a:t>4/9/18</a:t>
            </a:fld>
            <a:endParaRPr lang="en-US"/>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5846ACEE-5C60-074D-A4CF-97517B9FDD63}" type="slidenum">
              <a:rPr lang="en-US" smtClean="0"/>
              <a:t>‹#›</a:t>
            </a:fld>
            <a:endParaRPr lang="en-US"/>
          </a:p>
        </p:txBody>
      </p:sp>
    </p:spTree>
    <p:extLst>
      <p:ext uri="{BB962C8B-B14F-4D97-AF65-F5344CB8AC3E}">
        <p14:creationId xmlns:p14="http://schemas.microsoft.com/office/powerpoint/2010/main" val="1410828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0A39EE-5CE8-EF4F-A2B4-5A5CF2F19721}" type="datetimeFigureOut">
              <a:rPr lang="en-US" smtClean="0"/>
              <a:t>4/9/18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46ACEE-5C60-074D-A4CF-97517B9FDD63}" type="slidenum">
              <a:rPr lang="en-US" smtClean="0"/>
              <a:t>‹#›</a:t>
            </a:fld>
            <a:endParaRPr lang="en-US"/>
          </a:p>
        </p:txBody>
      </p:sp>
    </p:spTree>
    <p:extLst>
      <p:ext uri="{BB962C8B-B14F-4D97-AF65-F5344CB8AC3E}">
        <p14:creationId xmlns:p14="http://schemas.microsoft.com/office/powerpoint/2010/main" val="1402518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740A39EE-5CE8-EF4F-A2B4-5A5CF2F19721}" type="datetimeFigureOut">
              <a:rPr lang="en-US" smtClean="0"/>
              <a:t>4/9/18</a:t>
            </a:fld>
            <a:endParaRPr lang="en-US"/>
          </a:p>
        </p:txBody>
      </p:sp>
      <p:sp>
        <p:nvSpPr>
          <p:cNvPr id="5" name="Footer Placeholder 4"/>
          <p:cNvSpPr>
            <a:spLocks noGrp="1"/>
          </p:cNvSpPr>
          <p:nvPr>
            <p:ph type="ftr" sz="quarter" idx="11"/>
          </p:nvPr>
        </p:nvSpPr>
        <p:spPr>
          <a:xfrm>
            <a:off x="804672" y="6227064"/>
            <a:ext cx="10588752" cy="320040"/>
          </a:xfrm>
        </p:spPr>
        <p:txBody>
          <a:body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5846ACEE-5C60-074D-A4CF-97517B9FDD63}" type="slidenum">
              <a:rPr lang="en-US" smtClean="0"/>
              <a:t>‹#›</a:t>
            </a:fld>
            <a:endParaRPr lang="en-US"/>
          </a:p>
        </p:txBody>
      </p:sp>
    </p:spTree>
    <p:extLst>
      <p:ext uri="{BB962C8B-B14F-4D97-AF65-F5344CB8AC3E}">
        <p14:creationId xmlns:p14="http://schemas.microsoft.com/office/powerpoint/2010/main" val="1033283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740A39EE-5CE8-EF4F-A2B4-5A5CF2F19721}" type="datetimeFigureOut">
              <a:rPr lang="en-US" smtClean="0"/>
              <a:t>4/9/18</a:t>
            </a:fld>
            <a:endParaRPr lang="en-US"/>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5846ACEE-5C60-074D-A4CF-97517B9FDD63}" type="slidenum">
              <a:rPr lang="en-US" smtClean="0"/>
              <a:t>‹#›</a:t>
            </a:fld>
            <a:endParaRPr lang="en-US"/>
          </a:p>
        </p:txBody>
      </p:sp>
    </p:spTree>
    <p:extLst>
      <p:ext uri="{BB962C8B-B14F-4D97-AF65-F5344CB8AC3E}">
        <p14:creationId xmlns:p14="http://schemas.microsoft.com/office/powerpoint/2010/main" val="2266758651"/>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austlii.edu.au/cgi-bin/viewdoc/au/legis/nsw/consol_act/aa1977204/s4.html#homosexual" TargetMode="External"/><Relationship Id="rId2" Type="http://schemas.openxmlformats.org/officeDocument/2006/relationships/hyperlink" Target="http://www.austlii.edu.au/cgi-bin/viewdoc/au/legis/nsw/consol_act/aa1977204/s38r.html#public_act"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hrla.org.au/"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lawandreligionaustralia.blo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EFEC3-088D-F940-A358-6D86FEE465DA}"/>
              </a:ext>
            </a:extLst>
          </p:cNvPr>
          <p:cNvSpPr>
            <a:spLocks noGrp="1"/>
          </p:cNvSpPr>
          <p:nvPr>
            <p:ph type="ctrTitle"/>
          </p:nvPr>
        </p:nvSpPr>
        <p:spPr>
          <a:xfrm>
            <a:off x="1759236" y="2011680"/>
            <a:ext cx="8679915" cy="1812553"/>
          </a:xfrm>
        </p:spPr>
        <p:txBody>
          <a:bodyPr>
            <a:normAutofit/>
          </a:bodyPr>
          <a:lstStyle/>
          <a:p>
            <a:r>
              <a:rPr lang="en-AU" sz="3100" dirty="0"/>
              <a:t>Same Sex Marriage: Implications for Christian Health Professionals</a:t>
            </a:r>
            <a:br>
              <a:rPr lang="en-AU" sz="3100" dirty="0"/>
            </a:br>
            <a:br>
              <a:rPr lang="en-AU" sz="3100" dirty="0"/>
            </a:br>
            <a:r>
              <a:rPr lang="en-AU" sz="2400" dirty="0"/>
              <a:t>Newcastle CMDFA, 9 April 2018</a:t>
            </a:r>
            <a:endParaRPr lang="en-US" sz="2400" dirty="0"/>
          </a:p>
        </p:txBody>
      </p:sp>
      <p:sp>
        <p:nvSpPr>
          <p:cNvPr id="3" name="Subtitle 2">
            <a:extLst>
              <a:ext uri="{FF2B5EF4-FFF2-40B4-BE49-F238E27FC236}">
                <a16:creationId xmlns:a16="http://schemas.microsoft.com/office/drawing/2014/main" id="{E5611FE4-C7CD-C642-9937-1986B5ECFF59}"/>
              </a:ext>
            </a:extLst>
          </p:cNvPr>
          <p:cNvSpPr>
            <a:spLocks noGrp="1"/>
          </p:cNvSpPr>
          <p:nvPr>
            <p:ph type="subTitle" idx="1"/>
          </p:nvPr>
        </p:nvSpPr>
        <p:spPr/>
        <p:txBody>
          <a:bodyPr/>
          <a:lstStyle/>
          <a:p>
            <a:r>
              <a:rPr lang="en-AU" dirty="0"/>
              <a:t>Associate Professor Neil Foster</a:t>
            </a:r>
            <a:endParaRPr lang="en-US" dirty="0"/>
          </a:p>
        </p:txBody>
      </p:sp>
    </p:spTree>
    <p:extLst>
      <p:ext uri="{BB962C8B-B14F-4D97-AF65-F5344CB8AC3E}">
        <p14:creationId xmlns:p14="http://schemas.microsoft.com/office/powerpoint/2010/main" val="2967348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F945-CE13-2049-836C-AAD11511D298}"/>
              </a:ext>
            </a:extLst>
          </p:cNvPr>
          <p:cNvSpPr>
            <a:spLocks noGrp="1"/>
          </p:cNvSpPr>
          <p:nvPr>
            <p:ph type="title"/>
          </p:nvPr>
        </p:nvSpPr>
        <p:spPr/>
        <p:txBody>
          <a:bodyPr>
            <a:normAutofit fontScale="90000"/>
          </a:bodyPr>
          <a:lstStyle/>
          <a:p>
            <a:r>
              <a:rPr lang="en-AU" dirty="0"/>
              <a:t>Same Sex Marriage: Implications for Christian Health Professionals</a:t>
            </a:r>
            <a:endParaRPr lang="en-US" dirty="0"/>
          </a:p>
        </p:txBody>
      </p:sp>
      <p:sp>
        <p:nvSpPr>
          <p:cNvPr id="3" name="Content Placeholder 2">
            <a:extLst>
              <a:ext uri="{FF2B5EF4-FFF2-40B4-BE49-F238E27FC236}">
                <a16:creationId xmlns:a16="http://schemas.microsoft.com/office/drawing/2014/main" id="{F43E740B-C1D0-8C49-9A6A-316745F1924D}"/>
              </a:ext>
            </a:extLst>
          </p:cNvPr>
          <p:cNvSpPr>
            <a:spLocks noGrp="1"/>
          </p:cNvSpPr>
          <p:nvPr>
            <p:ph idx="1"/>
          </p:nvPr>
        </p:nvSpPr>
        <p:spPr>
          <a:xfrm>
            <a:off x="5118447" y="481263"/>
            <a:ext cx="6281873" cy="5570545"/>
          </a:xfrm>
        </p:spPr>
        <p:txBody>
          <a:bodyPr>
            <a:normAutofit fontScale="85000" lnSpcReduction="10000"/>
          </a:bodyPr>
          <a:lstStyle/>
          <a:p>
            <a:r>
              <a:rPr lang="en-AU" sz="3200" i="1" dirty="0"/>
              <a:t>Outline:</a:t>
            </a:r>
          </a:p>
          <a:p>
            <a:r>
              <a:rPr lang="en-GB" sz="3200" dirty="0"/>
              <a:t>brief update on the legal position of same sex marriage in Australia </a:t>
            </a:r>
          </a:p>
          <a:p>
            <a:r>
              <a:rPr lang="en-GB" sz="3200" dirty="0"/>
              <a:t>review legal protections in Australia for religious freedom</a:t>
            </a:r>
          </a:p>
          <a:p>
            <a:r>
              <a:rPr lang="en-GB" sz="3200" dirty="0"/>
              <a:t>some comments on how same sex marriage may raise difficulties for health professionals. </a:t>
            </a:r>
          </a:p>
          <a:p>
            <a:r>
              <a:rPr lang="en-AU" sz="3200" dirty="0"/>
              <a:t>Questions and corrections to conclude!</a:t>
            </a:r>
          </a:p>
          <a:p>
            <a:endParaRPr lang="en-US" dirty="0"/>
          </a:p>
        </p:txBody>
      </p:sp>
    </p:spTree>
    <p:extLst>
      <p:ext uri="{BB962C8B-B14F-4D97-AF65-F5344CB8AC3E}">
        <p14:creationId xmlns:p14="http://schemas.microsoft.com/office/powerpoint/2010/main" val="409422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F945-CE13-2049-836C-AAD11511D298}"/>
              </a:ext>
            </a:extLst>
          </p:cNvPr>
          <p:cNvSpPr>
            <a:spLocks noGrp="1"/>
          </p:cNvSpPr>
          <p:nvPr>
            <p:ph type="title"/>
          </p:nvPr>
        </p:nvSpPr>
        <p:spPr/>
        <p:txBody>
          <a:bodyPr>
            <a:normAutofit fontScale="90000"/>
          </a:bodyPr>
          <a:lstStyle/>
          <a:p>
            <a:r>
              <a:rPr lang="en-AU" dirty="0"/>
              <a:t>Same Sex Marriage: Implications for Christian Health Professionals</a:t>
            </a:r>
            <a:endParaRPr lang="en-US" dirty="0"/>
          </a:p>
        </p:txBody>
      </p:sp>
      <p:sp>
        <p:nvSpPr>
          <p:cNvPr id="3" name="Content Placeholder 2">
            <a:extLst>
              <a:ext uri="{FF2B5EF4-FFF2-40B4-BE49-F238E27FC236}">
                <a16:creationId xmlns:a16="http://schemas.microsoft.com/office/drawing/2014/main" id="{F43E740B-C1D0-8C49-9A6A-316745F1924D}"/>
              </a:ext>
            </a:extLst>
          </p:cNvPr>
          <p:cNvSpPr>
            <a:spLocks noGrp="1"/>
          </p:cNvSpPr>
          <p:nvPr>
            <p:ph idx="1"/>
          </p:nvPr>
        </p:nvSpPr>
        <p:spPr>
          <a:xfrm>
            <a:off x="5118447" y="481263"/>
            <a:ext cx="6281873" cy="5570545"/>
          </a:xfrm>
        </p:spPr>
        <p:txBody>
          <a:bodyPr>
            <a:normAutofit fontScale="92500" lnSpcReduction="10000"/>
          </a:bodyPr>
          <a:lstStyle/>
          <a:p>
            <a:r>
              <a:rPr lang="en-AU" sz="2400" i="1" dirty="0"/>
              <a:t>Marriage Amendment (Definition and Religious Freedoms) Act</a:t>
            </a:r>
            <a:r>
              <a:rPr lang="en-AU" sz="2400" dirty="0"/>
              <a:t> 2017 (</a:t>
            </a:r>
            <a:r>
              <a:rPr lang="en-AU" sz="2400" dirty="0" err="1"/>
              <a:t>Cth</a:t>
            </a:r>
            <a:r>
              <a:rPr lang="en-AU" sz="2400" dirty="0"/>
              <a:t>), commenced on 9 December 2017</a:t>
            </a:r>
          </a:p>
          <a:p>
            <a:r>
              <a:rPr lang="en-AU" sz="2400" dirty="0"/>
              <a:t>Raises a number of religious freedom issues</a:t>
            </a:r>
          </a:p>
          <a:p>
            <a:r>
              <a:rPr lang="en-AU" sz="2400" dirty="0"/>
              <a:t>Brings into sharp focus the divide between views of sexual behaviour held by major religious groups and the support for other views now provided by the law of Australia</a:t>
            </a:r>
          </a:p>
          <a:p>
            <a:r>
              <a:rPr lang="en-AU" sz="2400" dirty="0"/>
              <a:t>For the Bible’s view that homosexual activity is sinful, see </a:t>
            </a:r>
            <a:r>
              <a:rPr lang="en-AU" sz="2400" i="1" dirty="0"/>
              <a:t>Romans</a:t>
            </a:r>
            <a:r>
              <a:rPr lang="en-AU" sz="2400" dirty="0"/>
              <a:t> 1:26-32, </a:t>
            </a:r>
            <a:r>
              <a:rPr lang="en-AU" sz="2400" i="1" dirty="0"/>
              <a:t>1 Corinthians</a:t>
            </a:r>
            <a:r>
              <a:rPr lang="en-AU" sz="2400" dirty="0"/>
              <a:t> 6:9-10, and </a:t>
            </a:r>
            <a:r>
              <a:rPr lang="en-AU" sz="2400" i="1" dirty="0"/>
              <a:t>1 Timothy </a:t>
            </a:r>
            <a:r>
              <a:rPr lang="en-AU" sz="2400" dirty="0"/>
              <a:t>1:10 </a:t>
            </a:r>
          </a:p>
          <a:p>
            <a:endParaRPr lang="en-US" dirty="0"/>
          </a:p>
        </p:txBody>
      </p:sp>
    </p:spTree>
    <p:extLst>
      <p:ext uri="{BB962C8B-B14F-4D97-AF65-F5344CB8AC3E}">
        <p14:creationId xmlns:p14="http://schemas.microsoft.com/office/powerpoint/2010/main" val="3457517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F945-CE13-2049-836C-AAD11511D298}"/>
              </a:ext>
            </a:extLst>
          </p:cNvPr>
          <p:cNvSpPr>
            <a:spLocks noGrp="1"/>
          </p:cNvSpPr>
          <p:nvPr>
            <p:ph type="title"/>
          </p:nvPr>
        </p:nvSpPr>
        <p:spPr/>
        <p:txBody>
          <a:bodyPr>
            <a:normAutofit fontScale="90000"/>
          </a:bodyPr>
          <a:lstStyle/>
          <a:p>
            <a:r>
              <a:rPr lang="en-AU" dirty="0"/>
              <a:t>Same Sex Marriage: Implications for Christian Health Professionals</a:t>
            </a:r>
            <a:endParaRPr lang="en-US" dirty="0"/>
          </a:p>
        </p:txBody>
      </p:sp>
      <p:sp>
        <p:nvSpPr>
          <p:cNvPr id="3" name="Content Placeholder 2">
            <a:extLst>
              <a:ext uri="{FF2B5EF4-FFF2-40B4-BE49-F238E27FC236}">
                <a16:creationId xmlns:a16="http://schemas.microsoft.com/office/drawing/2014/main" id="{F43E740B-C1D0-8C49-9A6A-316745F1924D}"/>
              </a:ext>
            </a:extLst>
          </p:cNvPr>
          <p:cNvSpPr>
            <a:spLocks noGrp="1"/>
          </p:cNvSpPr>
          <p:nvPr>
            <p:ph idx="1"/>
          </p:nvPr>
        </p:nvSpPr>
        <p:spPr>
          <a:xfrm>
            <a:off x="5118447" y="481263"/>
            <a:ext cx="6281873" cy="5570545"/>
          </a:xfrm>
        </p:spPr>
        <p:txBody>
          <a:bodyPr>
            <a:normAutofit/>
          </a:bodyPr>
          <a:lstStyle/>
          <a:p>
            <a:pPr marL="0" indent="0">
              <a:buNone/>
            </a:pPr>
            <a:r>
              <a:rPr lang="en-AU" sz="2000" b="1" dirty="0"/>
              <a:t>General Protection of Religious Freedom in Australia</a:t>
            </a:r>
          </a:p>
          <a:p>
            <a:r>
              <a:rPr lang="en-AU" sz="2000" dirty="0"/>
              <a:t>s 116 of the Commonwealth Constitution, </a:t>
            </a:r>
          </a:p>
          <a:p>
            <a:r>
              <a:rPr lang="en-AU" sz="2000" dirty="0"/>
              <a:t>some specific Charters in two jurisdictions, </a:t>
            </a:r>
          </a:p>
          <a:p>
            <a:r>
              <a:rPr lang="en-AU" sz="2000" dirty="0"/>
              <a:t>the operation of discrimination laws in the various jurisdictions </a:t>
            </a:r>
          </a:p>
          <a:p>
            <a:pPr lvl="1"/>
            <a:r>
              <a:rPr lang="en-AU" sz="2000" dirty="0"/>
              <a:t>(either explicitly making discrimination on the basis of religious belief unlawful, or </a:t>
            </a:r>
          </a:p>
          <a:p>
            <a:pPr lvl="1"/>
            <a:r>
              <a:rPr lang="en-AU" sz="2000" dirty="0"/>
              <a:t>by inclusion of “exemptions” or “balancing clauses” allowing religious belief to operate in ways that would otherwise be proscribed by those laws.)</a:t>
            </a:r>
          </a:p>
          <a:p>
            <a:endParaRPr lang="en-US" dirty="0"/>
          </a:p>
        </p:txBody>
      </p:sp>
    </p:spTree>
    <p:extLst>
      <p:ext uri="{BB962C8B-B14F-4D97-AF65-F5344CB8AC3E}">
        <p14:creationId xmlns:p14="http://schemas.microsoft.com/office/powerpoint/2010/main" val="4004029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F945-CE13-2049-836C-AAD11511D298}"/>
              </a:ext>
            </a:extLst>
          </p:cNvPr>
          <p:cNvSpPr>
            <a:spLocks noGrp="1"/>
          </p:cNvSpPr>
          <p:nvPr>
            <p:ph type="title"/>
          </p:nvPr>
        </p:nvSpPr>
        <p:spPr/>
        <p:txBody>
          <a:bodyPr>
            <a:normAutofit fontScale="90000"/>
          </a:bodyPr>
          <a:lstStyle/>
          <a:p>
            <a:r>
              <a:rPr lang="en-AU" dirty="0"/>
              <a:t>Same Sex Marriage: Implications for Christian Health Professionals</a:t>
            </a:r>
            <a:endParaRPr lang="en-US" dirty="0"/>
          </a:p>
        </p:txBody>
      </p:sp>
      <p:sp>
        <p:nvSpPr>
          <p:cNvPr id="3" name="Content Placeholder 2">
            <a:extLst>
              <a:ext uri="{FF2B5EF4-FFF2-40B4-BE49-F238E27FC236}">
                <a16:creationId xmlns:a16="http://schemas.microsoft.com/office/drawing/2014/main" id="{F43E740B-C1D0-8C49-9A6A-316745F1924D}"/>
              </a:ext>
            </a:extLst>
          </p:cNvPr>
          <p:cNvSpPr>
            <a:spLocks noGrp="1"/>
          </p:cNvSpPr>
          <p:nvPr>
            <p:ph idx="1"/>
          </p:nvPr>
        </p:nvSpPr>
        <p:spPr>
          <a:xfrm>
            <a:off x="5118447" y="481263"/>
            <a:ext cx="6281873" cy="5570545"/>
          </a:xfrm>
        </p:spPr>
        <p:txBody>
          <a:bodyPr>
            <a:normAutofit fontScale="77500" lnSpcReduction="20000"/>
          </a:bodyPr>
          <a:lstStyle/>
          <a:p>
            <a:pPr marL="0" indent="0">
              <a:buNone/>
            </a:pPr>
            <a:r>
              <a:rPr lang="en-AU" sz="2600" b="1" dirty="0"/>
              <a:t>General Protection of Religious Freedom in Australia</a:t>
            </a:r>
          </a:p>
          <a:p>
            <a:r>
              <a:rPr lang="en-AU" sz="2600" dirty="0"/>
              <a:t>s 116 as a Constitutional protection of religious freedom not very strong; it says:</a:t>
            </a:r>
          </a:p>
          <a:p>
            <a:pPr marL="0" indent="0">
              <a:buNone/>
            </a:pPr>
            <a:r>
              <a:rPr lang="en-AU" sz="2600" dirty="0"/>
              <a:t>“ The Commonwealth shall not make any law for establishing any religion, or for imposing any religious observance, or for </a:t>
            </a:r>
            <a:r>
              <a:rPr lang="en-AU" sz="2600" b="1" dirty="0"/>
              <a:t>prohibiting the free exercise of any religion</a:t>
            </a:r>
            <a:r>
              <a:rPr lang="en-AU" sz="2600" dirty="0"/>
              <a:t> , and no religious test shall be required as a qualification for any office or public trust under the Commonwealth.” (emphasis added)</a:t>
            </a:r>
          </a:p>
          <a:p>
            <a:r>
              <a:rPr lang="en-AU" sz="2600" dirty="0"/>
              <a:t>But the ban on “prohibiting the free exercise of any religion” is only applicable to the Commonwealth Parliament, leaving State Parliaments able to do so if they choose. So more is needed.</a:t>
            </a:r>
          </a:p>
          <a:p>
            <a:endParaRPr lang="en-US" dirty="0"/>
          </a:p>
        </p:txBody>
      </p:sp>
    </p:spTree>
    <p:extLst>
      <p:ext uri="{BB962C8B-B14F-4D97-AF65-F5344CB8AC3E}">
        <p14:creationId xmlns:p14="http://schemas.microsoft.com/office/powerpoint/2010/main" val="641142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F945-CE13-2049-836C-AAD11511D298}"/>
              </a:ext>
            </a:extLst>
          </p:cNvPr>
          <p:cNvSpPr>
            <a:spLocks noGrp="1"/>
          </p:cNvSpPr>
          <p:nvPr>
            <p:ph type="title"/>
          </p:nvPr>
        </p:nvSpPr>
        <p:spPr/>
        <p:txBody>
          <a:bodyPr>
            <a:normAutofit fontScale="90000"/>
          </a:bodyPr>
          <a:lstStyle/>
          <a:p>
            <a:r>
              <a:rPr lang="en-AU" dirty="0"/>
              <a:t>Same Sex Marriage: Implications for Christian Health Professionals</a:t>
            </a:r>
            <a:endParaRPr lang="en-US" dirty="0"/>
          </a:p>
        </p:txBody>
      </p:sp>
      <p:sp>
        <p:nvSpPr>
          <p:cNvPr id="3" name="Content Placeholder 2">
            <a:extLst>
              <a:ext uri="{FF2B5EF4-FFF2-40B4-BE49-F238E27FC236}">
                <a16:creationId xmlns:a16="http://schemas.microsoft.com/office/drawing/2014/main" id="{F43E740B-C1D0-8C49-9A6A-316745F1924D}"/>
              </a:ext>
            </a:extLst>
          </p:cNvPr>
          <p:cNvSpPr>
            <a:spLocks noGrp="1"/>
          </p:cNvSpPr>
          <p:nvPr>
            <p:ph idx="1"/>
          </p:nvPr>
        </p:nvSpPr>
        <p:spPr>
          <a:xfrm>
            <a:off x="5118447" y="481263"/>
            <a:ext cx="6281873" cy="5570545"/>
          </a:xfrm>
        </p:spPr>
        <p:txBody>
          <a:bodyPr>
            <a:normAutofit lnSpcReduction="10000"/>
          </a:bodyPr>
          <a:lstStyle/>
          <a:p>
            <a:r>
              <a:rPr lang="en-US" dirty="0"/>
              <a:t>Discrimination laws protect religious freedom in two ways</a:t>
            </a:r>
          </a:p>
          <a:p>
            <a:r>
              <a:rPr lang="en-US" dirty="0"/>
              <a:t>some laws around Australia forbid discriminating against someone on the basis of their religion. But laws doing this are not found everywhere, and in particular there is no general prohibition of religious discrimination in NSW</a:t>
            </a:r>
            <a:r>
              <a:rPr lang="en-AU" dirty="0"/>
              <a:t> </a:t>
            </a:r>
          </a:p>
          <a:p>
            <a:r>
              <a:rPr lang="en-US" dirty="0"/>
              <a:t>discrimination laws also protect religious freedom is by allowing, in some cases, an exemption from the operation of the law where religious beliefs are involved. </a:t>
            </a:r>
          </a:p>
          <a:p>
            <a:r>
              <a:rPr lang="en-US" dirty="0"/>
              <a:t>I prefer to call these provisions “balancing clauses” rather than exemptions, as the purpose of such laws is to allow the balancing of religious freedom rights with other rights not to be discriminated against</a:t>
            </a:r>
            <a:r>
              <a:rPr lang="en-AU" dirty="0"/>
              <a:t> </a:t>
            </a:r>
            <a:endParaRPr lang="en-US" dirty="0"/>
          </a:p>
        </p:txBody>
      </p:sp>
    </p:spTree>
    <p:extLst>
      <p:ext uri="{BB962C8B-B14F-4D97-AF65-F5344CB8AC3E}">
        <p14:creationId xmlns:p14="http://schemas.microsoft.com/office/powerpoint/2010/main" val="3266656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F945-CE13-2049-836C-AAD11511D298}"/>
              </a:ext>
            </a:extLst>
          </p:cNvPr>
          <p:cNvSpPr>
            <a:spLocks noGrp="1"/>
          </p:cNvSpPr>
          <p:nvPr>
            <p:ph type="title"/>
          </p:nvPr>
        </p:nvSpPr>
        <p:spPr/>
        <p:txBody>
          <a:bodyPr>
            <a:normAutofit fontScale="90000"/>
          </a:bodyPr>
          <a:lstStyle/>
          <a:p>
            <a:r>
              <a:rPr lang="en-AU" dirty="0"/>
              <a:t>Same Sex Marriage: Implications for Christian Health Professionals</a:t>
            </a:r>
            <a:endParaRPr lang="en-US" dirty="0"/>
          </a:p>
        </p:txBody>
      </p:sp>
      <p:sp>
        <p:nvSpPr>
          <p:cNvPr id="3" name="Content Placeholder 2">
            <a:extLst>
              <a:ext uri="{FF2B5EF4-FFF2-40B4-BE49-F238E27FC236}">
                <a16:creationId xmlns:a16="http://schemas.microsoft.com/office/drawing/2014/main" id="{F43E740B-C1D0-8C49-9A6A-316745F1924D}"/>
              </a:ext>
            </a:extLst>
          </p:cNvPr>
          <p:cNvSpPr>
            <a:spLocks noGrp="1"/>
          </p:cNvSpPr>
          <p:nvPr>
            <p:ph idx="1"/>
          </p:nvPr>
        </p:nvSpPr>
        <p:spPr>
          <a:xfrm>
            <a:off x="5118447" y="481263"/>
            <a:ext cx="6281873" cy="5570545"/>
          </a:xfrm>
        </p:spPr>
        <p:txBody>
          <a:bodyPr>
            <a:normAutofit fontScale="92500"/>
          </a:bodyPr>
          <a:lstStyle/>
          <a:p>
            <a:r>
              <a:rPr lang="en-US" dirty="0"/>
              <a:t>See NSW ADA 1977:</a:t>
            </a:r>
          </a:p>
          <a:p>
            <a:pPr marL="0" indent="0">
              <a:buNone/>
            </a:pPr>
            <a:r>
              <a:rPr lang="en-GB" b="1" dirty="0"/>
              <a:t>Religious bodies</a:t>
            </a:r>
            <a:endParaRPr lang="en-AU" dirty="0"/>
          </a:p>
          <a:p>
            <a:pPr marL="0" indent="0">
              <a:buNone/>
            </a:pPr>
            <a:r>
              <a:rPr lang="en-GB" dirty="0"/>
              <a:t>56. Nothing in this Act affects: </a:t>
            </a:r>
            <a:endParaRPr lang="en-AU" dirty="0"/>
          </a:p>
          <a:p>
            <a:pPr marL="0" indent="0">
              <a:buNone/>
            </a:pPr>
            <a:r>
              <a:rPr lang="en-GB" dirty="0"/>
              <a:t>(a) the ordination or appointment of priests, ministers of religion or members of any religious order, </a:t>
            </a:r>
            <a:endParaRPr lang="en-AU" dirty="0"/>
          </a:p>
          <a:p>
            <a:pPr marL="0" indent="0">
              <a:buNone/>
            </a:pPr>
            <a:r>
              <a:rPr lang="en-GB" dirty="0"/>
              <a:t>(b) the training or education of persons seeking ordination or appointment as priests, ministers of religion or members of a religious order, </a:t>
            </a:r>
            <a:endParaRPr lang="en-AU" dirty="0"/>
          </a:p>
          <a:p>
            <a:pPr marL="0" indent="0">
              <a:buNone/>
            </a:pPr>
            <a:r>
              <a:rPr lang="en-GB" dirty="0"/>
              <a:t>(c) the appointment of any other person in any capacity by a body established to propagate religion, or </a:t>
            </a:r>
            <a:endParaRPr lang="en-AU" dirty="0"/>
          </a:p>
          <a:p>
            <a:pPr marL="0" indent="0">
              <a:buNone/>
            </a:pPr>
            <a:r>
              <a:rPr lang="en-GB" dirty="0"/>
              <a:t>(d) any other act or practice of a body established to propagate religion that conforms to the doctrines of that religion or is necessary to avoid injury to the religious susceptibilities of the adherents of that religion.</a:t>
            </a:r>
            <a:r>
              <a:rPr lang="en-AU" dirty="0"/>
              <a:t> </a:t>
            </a:r>
            <a:endParaRPr lang="en-US" dirty="0"/>
          </a:p>
        </p:txBody>
      </p:sp>
    </p:spTree>
    <p:extLst>
      <p:ext uri="{BB962C8B-B14F-4D97-AF65-F5344CB8AC3E}">
        <p14:creationId xmlns:p14="http://schemas.microsoft.com/office/powerpoint/2010/main" val="3444324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F945-CE13-2049-836C-AAD11511D298}"/>
              </a:ext>
            </a:extLst>
          </p:cNvPr>
          <p:cNvSpPr>
            <a:spLocks noGrp="1"/>
          </p:cNvSpPr>
          <p:nvPr>
            <p:ph type="title"/>
          </p:nvPr>
        </p:nvSpPr>
        <p:spPr/>
        <p:txBody>
          <a:bodyPr>
            <a:normAutofit fontScale="90000"/>
          </a:bodyPr>
          <a:lstStyle/>
          <a:p>
            <a:r>
              <a:rPr lang="en-AU" dirty="0"/>
              <a:t>Same Sex Marriage: Implications for Christian Health Professionals</a:t>
            </a:r>
            <a:endParaRPr lang="en-US" dirty="0"/>
          </a:p>
        </p:txBody>
      </p:sp>
      <p:sp>
        <p:nvSpPr>
          <p:cNvPr id="3" name="Content Placeholder 2">
            <a:extLst>
              <a:ext uri="{FF2B5EF4-FFF2-40B4-BE49-F238E27FC236}">
                <a16:creationId xmlns:a16="http://schemas.microsoft.com/office/drawing/2014/main" id="{F43E740B-C1D0-8C49-9A6A-316745F1924D}"/>
              </a:ext>
            </a:extLst>
          </p:cNvPr>
          <p:cNvSpPr>
            <a:spLocks noGrp="1"/>
          </p:cNvSpPr>
          <p:nvPr>
            <p:ph idx="1"/>
          </p:nvPr>
        </p:nvSpPr>
        <p:spPr>
          <a:xfrm>
            <a:off x="5118447" y="481263"/>
            <a:ext cx="6281873" cy="5570545"/>
          </a:xfrm>
        </p:spPr>
        <p:txBody>
          <a:bodyPr>
            <a:normAutofit/>
          </a:bodyPr>
          <a:lstStyle/>
          <a:p>
            <a:r>
              <a:rPr lang="en-AU" dirty="0"/>
              <a:t>But </a:t>
            </a:r>
            <a:r>
              <a:rPr lang="en-US" dirty="0"/>
              <a:t>as with most other such laws around Australia, this clause only applies to “religious bodies” or a “body established to propagate religion”. </a:t>
            </a:r>
          </a:p>
          <a:p>
            <a:r>
              <a:rPr lang="en-US" dirty="0"/>
              <a:t>It </a:t>
            </a:r>
            <a:r>
              <a:rPr lang="en-US" i="1" dirty="0"/>
              <a:t>might</a:t>
            </a:r>
            <a:r>
              <a:rPr lang="en-US" dirty="0"/>
              <a:t> be applicable in the medical context to a Catholic or other religious hospital. As far as I am aware there is no direct authority as to whether a religious hospital could be said to be a “body established to propagate religion”. But I have to say that there is a case from Queensland which is not very promising on this point</a:t>
            </a:r>
            <a:r>
              <a:rPr lang="en-AU" dirty="0"/>
              <a:t> – see </a:t>
            </a:r>
            <a:r>
              <a:rPr lang="en-US" i="1" dirty="0"/>
              <a:t>Walsh v St Vincent de Paul Society Queensland (No 2)</a:t>
            </a:r>
            <a:r>
              <a:rPr lang="en-US" dirty="0"/>
              <a:t> [2008] QADT 32 </a:t>
            </a:r>
          </a:p>
        </p:txBody>
      </p:sp>
    </p:spTree>
    <p:extLst>
      <p:ext uri="{BB962C8B-B14F-4D97-AF65-F5344CB8AC3E}">
        <p14:creationId xmlns:p14="http://schemas.microsoft.com/office/powerpoint/2010/main" val="3141923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F945-CE13-2049-836C-AAD11511D298}"/>
              </a:ext>
            </a:extLst>
          </p:cNvPr>
          <p:cNvSpPr>
            <a:spLocks noGrp="1"/>
          </p:cNvSpPr>
          <p:nvPr>
            <p:ph type="title"/>
          </p:nvPr>
        </p:nvSpPr>
        <p:spPr/>
        <p:txBody>
          <a:bodyPr>
            <a:normAutofit fontScale="90000"/>
          </a:bodyPr>
          <a:lstStyle/>
          <a:p>
            <a:r>
              <a:rPr lang="en-AU" dirty="0"/>
              <a:t>Same Sex Marriage: Implications for Christian Health Professionals</a:t>
            </a:r>
            <a:endParaRPr lang="en-US" dirty="0"/>
          </a:p>
        </p:txBody>
      </p:sp>
      <p:sp>
        <p:nvSpPr>
          <p:cNvPr id="3" name="Content Placeholder 2">
            <a:extLst>
              <a:ext uri="{FF2B5EF4-FFF2-40B4-BE49-F238E27FC236}">
                <a16:creationId xmlns:a16="http://schemas.microsoft.com/office/drawing/2014/main" id="{F43E740B-C1D0-8C49-9A6A-316745F1924D}"/>
              </a:ext>
            </a:extLst>
          </p:cNvPr>
          <p:cNvSpPr>
            <a:spLocks noGrp="1"/>
          </p:cNvSpPr>
          <p:nvPr>
            <p:ph idx="1"/>
          </p:nvPr>
        </p:nvSpPr>
        <p:spPr>
          <a:xfrm>
            <a:off x="5118447" y="481263"/>
            <a:ext cx="6281873" cy="5570545"/>
          </a:xfrm>
        </p:spPr>
        <p:txBody>
          <a:bodyPr>
            <a:normAutofit fontScale="92500" lnSpcReduction="10000"/>
          </a:bodyPr>
          <a:lstStyle/>
          <a:p>
            <a:pPr marL="0" indent="0">
              <a:buNone/>
            </a:pPr>
            <a:r>
              <a:rPr lang="en-AU" b="1" dirty="0"/>
              <a:t>Religious Freedom implications for health professionals</a:t>
            </a:r>
          </a:p>
          <a:p>
            <a:pPr lvl="0"/>
            <a:r>
              <a:rPr lang="en-AU" b="1" dirty="0"/>
              <a:t>Public statements by professional bodies</a:t>
            </a:r>
          </a:p>
          <a:p>
            <a:r>
              <a:rPr lang="en-GB" dirty="0"/>
              <a:t>During the debates around the “postal survey” on same sex marriage, a number of peak professional bodies issued ringing endorsements for a change of the law</a:t>
            </a:r>
            <a:r>
              <a:rPr lang="en-AU" dirty="0"/>
              <a:t> </a:t>
            </a:r>
          </a:p>
          <a:p>
            <a:r>
              <a:rPr lang="en-AU" dirty="0"/>
              <a:t>We lawyers pushed back and got something of a retraction</a:t>
            </a:r>
          </a:p>
          <a:p>
            <a:r>
              <a:rPr lang="en-AU" dirty="0"/>
              <a:t>The AMA statement was critiqued by a helpful paper and website, but they didn’t retreat from their view</a:t>
            </a:r>
          </a:p>
          <a:p>
            <a:r>
              <a:rPr lang="en-GB" dirty="0"/>
              <a:t>Did those who objected, by simply citing medical evidence showing that there were some studies showing that children of same sex couple did have worse outcomes in a number of areas, themselves break the law by “vilifying” homosexual persons?</a:t>
            </a:r>
            <a:r>
              <a:rPr lang="en-AU" dirty="0"/>
              <a:t> </a:t>
            </a:r>
            <a:endParaRPr lang="en-US" dirty="0"/>
          </a:p>
        </p:txBody>
      </p:sp>
    </p:spTree>
    <p:extLst>
      <p:ext uri="{BB962C8B-B14F-4D97-AF65-F5344CB8AC3E}">
        <p14:creationId xmlns:p14="http://schemas.microsoft.com/office/powerpoint/2010/main" val="2822432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F945-CE13-2049-836C-AAD11511D298}"/>
              </a:ext>
            </a:extLst>
          </p:cNvPr>
          <p:cNvSpPr>
            <a:spLocks noGrp="1"/>
          </p:cNvSpPr>
          <p:nvPr>
            <p:ph type="title"/>
          </p:nvPr>
        </p:nvSpPr>
        <p:spPr/>
        <p:txBody>
          <a:bodyPr>
            <a:normAutofit/>
          </a:bodyPr>
          <a:lstStyle/>
          <a:p>
            <a:r>
              <a:rPr lang="en-AU" sz="2800" dirty="0"/>
              <a:t>Same Sex Marriage: Implications for Christian Health Professionals</a:t>
            </a:r>
            <a:endParaRPr lang="en-US" sz="2800" dirty="0"/>
          </a:p>
        </p:txBody>
      </p:sp>
      <p:sp>
        <p:nvSpPr>
          <p:cNvPr id="3" name="Content Placeholder 2">
            <a:extLst>
              <a:ext uri="{FF2B5EF4-FFF2-40B4-BE49-F238E27FC236}">
                <a16:creationId xmlns:a16="http://schemas.microsoft.com/office/drawing/2014/main" id="{F43E740B-C1D0-8C49-9A6A-316745F1924D}"/>
              </a:ext>
            </a:extLst>
          </p:cNvPr>
          <p:cNvSpPr>
            <a:spLocks noGrp="1"/>
          </p:cNvSpPr>
          <p:nvPr>
            <p:ph idx="1"/>
          </p:nvPr>
        </p:nvSpPr>
        <p:spPr>
          <a:xfrm>
            <a:off x="5118447" y="481263"/>
            <a:ext cx="6281873" cy="5570545"/>
          </a:xfrm>
        </p:spPr>
        <p:txBody>
          <a:bodyPr>
            <a:normAutofit fontScale="92500" lnSpcReduction="20000"/>
          </a:bodyPr>
          <a:lstStyle/>
          <a:p>
            <a:pPr marL="0" indent="0">
              <a:buNone/>
            </a:pPr>
            <a:r>
              <a:rPr lang="en-AU" sz="2600" b="1" dirty="0"/>
              <a:t>Statements about SSM</a:t>
            </a:r>
            <a:endParaRPr lang="en-AU" sz="2600" dirty="0"/>
          </a:p>
          <a:p>
            <a:r>
              <a:rPr lang="en-AU" sz="2600" dirty="0"/>
              <a:t>prohibition on “homosexual vilification” is contained in s 49ZT of the Anti-Discrimination Act 1977 (“ADA”) </a:t>
            </a:r>
          </a:p>
          <a:p>
            <a:r>
              <a:rPr lang="en-GB" dirty="0"/>
              <a:t>49ZT (1) It is unlawful for a person, by a </a:t>
            </a:r>
            <a:r>
              <a:rPr lang="en-US" u="sng" dirty="0">
                <a:hlinkClick r:id="rId2"/>
              </a:rPr>
              <a:t>public act</a:t>
            </a:r>
            <a:r>
              <a:rPr lang="en-GB" dirty="0"/>
              <a:t>, to incite hatred towards, serious contempt for, or severe ridicule of, a person or group of persons on the ground of the </a:t>
            </a:r>
            <a:r>
              <a:rPr lang="en-US" u="sng" dirty="0">
                <a:hlinkClick r:id="rId3"/>
              </a:rPr>
              <a:t>homosexuality</a:t>
            </a:r>
            <a:r>
              <a:rPr lang="en-GB" dirty="0"/>
              <a:t> of the person or members of the group. </a:t>
            </a:r>
            <a:endParaRPr lang="en-AU" dirty="0"/>
          </a:p>
          <a:p>
            <a:r>
              <a:rPr lang="en-GB" dirty="0"/>
              <a:t>(2) Nothing in this section renders unlawful: … </a:t>
            </a:r>
            <a:endParaRPr lang="en-AU" dirty="0"/>
          </a:p>
          <a:p>
            <a:r>
              <a:rPr lang="en-GB" dirty="0"/>
              <a:t>(c) a </a:t>
            </a:r>
            <a:r>
              <a:rPr lang="en-US" u="sng" dirty="0">
                <a:hlinkClick r:id="rId2"/>
              </a:rPr>
              <a:t>public act</a:t>
            </a:r>
            <a:r>
              <a:rPr lang="en-GB" dirty="0"/>
              <a:t>, done reasonably and in good faith, for academic, artistic, religious instruction, scientific or research purposes or for other purposes in the public interest, including discussion or debate about and expositions of any act or matter.</a:t>
            </a:r>
            <a:endParaRPr lang="en-AU" dirty="0"/>
          </a:p>
        </p:txBody>
      </p:sp>
    </p:spTree>
    <p:extLst>
      <p:ext uri="{BB962C8B-B14F-4D97-AF65-F5344CB8AC3E}">
        <p14:creationId xmlns:p14="http://schemas.microsoft.com/office/powerpoint/2010/main" val="1958523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F945-CE13-2049-836C-AAD11511D298}"/>
              </a:ext>
            </a:extLst>
          </p:cNvPr>
          <p:cNvSpPr>
            <a:spLocks noGrp="1"/>
          </p:cNvSpPr>
          <p:nvPr>
            <p:ph type="title"/>
          </p:nvPr>
        </p:nvSpPr>
        <p:spPr/>
        <p:txBody>
          <a:bodyPr>
            <a:normAutofit/>
          </a:bodyPr>
          <a:lstStyle/>
          <a:p>
            <a:r>
              <a:rPr lang="en-AU" sz="2800" dirty="0"/>
              <a:t>Same Sex Marriage: Implications for Christian Health Professionals</a:t>
            </a:r>
            <a:endParaRPr lang="en-US" sz="2800" dirty="0"/>
          </a:p>
        </p:txBody>
      </p:sp>
      <p:sp>
        <p:nvSpPr>
          <p:cNvPr id="3" name="Content Placeholder 2">
            <a:extLst>
              <a:ext uri="{FF2B5EF4-FFF2-40B4-BE49-F238E27FC236}">
                <a16:creationId xmlns:a16="http://schemas.microsoft.com/office/drawing/2014/main" id="{F43E740B-C1D0-8C49-9A6A-316745F1924D}"/>
              </a:ext>
            </a:extLst>
          </p:cNvPr>
          <p:cNvSpPr>
            <a:spLocks noGrp="1"/>
          </p:cNvSpPr>
          <p:nvPr>
            <p:ph idx="1"/>
          </p:nvPr>
        </p:nvSpPr>
        <p:spPr>
          <a:xfrm>
            <a:off x="5118447" y="481263"/>
            <a:ext cx="6281873" cy="5570545"/>
          </a:xfrm>
        </p:spPr>
        <p:txBody>
          <a:bodyPr>
            <a:normAutofit fontScale="92500" lnSpcReduction="20000"/>
          </a:bodyPr>
          <a:lstStyle/>
          <a:p>
            <a:pPr marL="0" indent="0">
              <a:buNone/>
            </a:pPr>
            <a:r>
              <a:rPr lang="en-AU" sz="2600" b="1" dirty="0"/>
              <a:t>Statements about SSM</a:t>
            </a:r>
            <a:endParaRPr lang="en-AU" sz="2600" dirty="0"/>
          </a:p>
          <a:p>
            <a:r>
              <a:rPr lang="en-AU" sz="2600" dirty="0"/>
              <a:t>“public act” so this would not apply to a conversation with a patient, but might apply to comments in public forum</a:t>
            </a:r>
          </a:p>
          <a:p>
            <a:r>
              <a:rPr lang="en-AU" sz="2600" dirty="0"/>
              <a:t>The comment would have to “incite hatred towards, serious contempt for, or severe ridicule of” homosexual persons; pretty clear that a calm and reasoned discussion of Biblical views, or a rational presentation of medical evidence, should not be caught. </a:t>
            </a:r>
          </a:p>
          <a:p>
            <a:r>
              <a:rPr lang="en-AU" sz="2600" dirty="0"/>
              <a:t>But see Israel </a:t>
            </a:r>
            <a:r>
              <a:rPr lang="en-AU" sz="2600" dirty="0" err="1"/>
              <a:t>Folau</a:t>
            </a:r>
            <a:r>
              <a:rPr lang="en-AU" sz="2600" dirty="0"/>
              <a:t>…</a:t>
            </a:r>
            <a:endParaRPr lang="en-US" sz="2400" dirty="0"/>
          </a:p>
        </p:txBody>
      </p:sp>
    </p:spTree>
    <p:extLst>
      <p:ext uri="{BB962C8B-B14F-4D97-AF65-F5344CB8AC3E}">
        <p14:creationId xmlns:p14="http://schemas.microsoft.com/office/powerpoint/2010/main" val="818336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F945-CE13-2049-836C-AAD11511D298}"/>
              </a:ext>
            </a:extLst>
          </p:cNvPr>
          <p:cNvSpPr>
            <a:spLocks noGrp="1"/>
          </p:cNvSpPr>
          <p:nvPr>
            <p:ph type="title"/>
          </p:nvPr>
        </p:nvSpPr>
        <p:spPr/>
        <p:txBody>
          <a:bodyPr>
            <a:normAutofit/>
          </a:bodyPr>
          <a:lstStyle/>
          <a:p>
            <a:r>
              <a:rPr lang="en-AU" sz="2800" dirty="0"/>
              <a:t>Same Sex Marriage: Implications for Christian Health Professionals</a:t>
            </a:r>
            <a:endParaRPr lang="en-US" sz="2800" dirty="0"/>
          </a:p>
        </p:txBody>
      </p:sp>
      <p:sp>
        <p:nvSpPr>
          <p:cNvPr id="3" name="Content Placeholder 2">
            <a:extLst>
              <a:ext uri="{FF2B5EF4-FFF2-40B4-BE49-F238E27FC236}">
                <a16:creationId xmlns:a16="http://schemas.microsoft.com/office/drawing/2014/main" id="{F43E740B-C1D0-8C49-9A6A-316745F1924D}"/>
              </a:ext>
            </a:extLst>
          </p:cNvPr>
          <p:cNvSpPr>
            <a:spLocks noGrp="1"/>
          </p:cNvSpPr>
          <p:nvPr>
            <p:ph idx="1"/>
          </p:nvPr>
        </p:nvSpPr>
        <p:spPr>
          <a:xfrm>
            <a:off x="5118447" y="481263"/>
            <a:ext cx="6281873" cy="5570545"/>
          </a:xfrm>
        </p:spPr>
        <p:txBody>
          <a:bodyPr>
            <a:normAutofit fontScale="77500" lnSpcReduction="20000"/>
          </a:bodyPr>
          <a:lstStyle/>
          <a:p>
            <a:pPr marL="0" indent="0">
              <a:buNone/>
            </a:pPr>
            <a:r>
              <a:rPr lang="en-AU" sz="2600" b="1" dirty="0"/>
              <a:t>Statements about SSM</a:t>
            </a:r>
            <a:endParaRPr lang="en-AU" sz="2600" dirty="0"/>
          </a:p>
          <a:p>
            <a:r>
              <a:rPr lang="en-AU" sz="2600" dirty="0"/>
              <a:t>the defences applicable here are fairly wide. </a:t>
            </a:r>
            <a:r>
              <a:rPr lang="en-AU" sz="2600" dirty="0" err="1"/>
              <a:t>Eg</a:t>
            </a:r>
            <a:r>
              <a:rPr lang="en-AU" sz="2600" dirty="0"/>
              <a:t> those who put forward the critique of the AMA position would have a defence against a claim under this provision in s 49ZT(2)(c), that the comments were “done reasonably and in good faith, for academic… scientific or research purposes or for other purposes in the public interest, including discussion or debate about and expositions of any act or matter”. </a:t>
            </a:r>
          </a:p>
          <a:p>
            <a:r>
              <a:rPr lang="en-AU" sz="2600" dirty="0"/>
              <a:t>The local GP who preaches in church occasionally, or leads a Bible study in the CMDFA, and presents the Bible’s view on the issue, should be able to rely on the “religious instruction” defence. </a:t>
            </a:r>
          </a:p>
          <a:p>
            <a:endParaRPr lang="en-US" sz="2400" dirty="0"/>
          </a:p>
        </p:txBody>
      </p:sp>
    </p:spTree>
    <p:extLst>
      <p:ext uri="{BB962C8B-B14F-4D97-AF65-F5344CB8AC3E}">
        <p14:creationId xmlns:p14="http://schemas.microsoft.com/office/powerpoint/2010/main" val="3961619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F945-CE13-2049-836C-AAD11511D298}"/>
              </a:ext>
            </a:extLst>
          </p:cNvPr>
          <p:cNvSpPr>
            <a:spLocks noGrp="1"/>
          </p:cNvSpPr>
          <p:nvPr>
            <p:ph type="title"/>
          </p:nvPr>
        </p:nvSpPr>
        <p:spPr/>
        <p:txBody>
          <a:bodyPr>
            <a:normAutofit/>
          </a:bodyPr>
          <a:lstStyle/>
          <a:p>
            <a:r>
              <a:rPr lang="en-AU" sz="2800" dirty="0"/>
              <a:t>Same Sex Marriage: Implications for Christian Health Professionals</a:t>
            </a:r>
            <a:endParaRPr lang="en-US" sz="2800" dirty="0"/>
          </a:p>
        </p:txBody>
      </p:sp>
      <p:sp>
        <p:nvSpPr>
          <p:cNvPr id="3" name="Content Placeholder 2">
            <a:extLst>
              <a:ext uri="{FF2B5EF4-FFF2-40B4-BE49-F238E27FC236}">
                <a16:creationId xmlns:a16="http://schemas.microsoft.com/office/drawing/2014/main" id="{F43E740B-C1D0-8C49-9A6A-316745F1924D}"/>
              </a:ext>
            </a:extLst>
          </p:cNvPr>
          <p:cNvSpPr>
            <a:spLocks noGrp="1"/>
          </p:cNvSpPr>
          <p:nvPr>
            <p:ph idx="1"/>
          </p:nvPr>
        </p:nvSpPr>
        <p:spPr>
          <a:xfrm>
            <a:off x="5118447" y="481263"/>
            <a:ext cx="6281873" cy="5570545"/>
          </a:xfrm>
        </p:spPr>
        <p:txBody>
          <a:bodyPr>
            <a:normAutofit fontScale="85000" lnSpcReduction="20000"/>
          </a:bodyPr>
          <a:lstStyle/>
          <a:p>
            <a:pPr marL="0" indent="0">
              <a:buNone/>
            </a:pPr>
            <a:r>
              <a:rPr lang="en-AU" sz="2600" b="1" dirty="0"/>
              <a:t>Statements about SSM</a:t>
            </a:r>
            <a:endParaRPr lang="en-AU" sz="2600" dirty="0"/>
          </a:p>
          <a:p>
            <a:r>
              <a:rPr lang="en-AU" sz="2600" dirty="0"/>
              <a:t>But while NSW law is reasonable, see s 17 of the Anti-Discrimination Act 1998 (</a:t>
            </a:r>
            <a:r>
              <a:rPr lang="en-AU" sz="2600" dirty="0" err="1"/>
              <a:t>Tas</a:t>
            </a:r>
            <a:r>
              <a:rPr lang="en-AU" sz="2600" dirty="0"/>
              <a:t>) prohibiting “causing offence”</a:t>
            </a:r>
          </a:p>
          <a:p>
            <a:r>
              <a:rPr lang="en-AU" sz="2600" dirty="0"/>
              <a:t> The most general defence provision under that Act, s 55, does not apply to “religious purposes”. </a:t>
            </a:r>
          </a:p>
          <a:p>
            <a:r>
              <a:rPr lang="en-AU" sz="2600" dirty="0"/>
              <a:t>Under this law the Roman Catholic Archbishop Julian </a:t>
            </a:r>
            <a:r>
              <a:rPr lang="en-AU" sz="2600" dirty="0" err="1"/>
              <a:t>Porteous</a:t>
            </a:r>
            <a:r>
              <a:rPr lang="en-AU" sz="2600" dirty="0"/>
              <a:t> was sued for distributing a leaflet outlining the Roman Catholic view of marriage to pupils in Roman Catholic schools . </a:t>
            </a:r>
          </a:p>
          <a:p>
            <a:r>
              <a:rPr lang="en-AU" sz="2600" dirty="0"/>
              <a:t>Need to be wary if a similar law is proposed here</a:t>
            </a:r>
          </a:p>
          <a:p>
            <a:endParaRPr lang="en-US" sz="2400" dirty="0"/>
          </a:p>
        </p:txBody>
      </p:sp>
    </p:spTree>
    <p:extLst>
      <p:ext uri="{BB962C8B-B14F-4D97-AF65-F5344CB8AC3E}">
        <p14:creationId xmlns:p14="http://schemas.microsoft.com/office/powerpoint/2010/main" val="4286868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F945-CE13-2049-836C-AAD11511D298}"/>
              </a:ext>
            </a:extLst>
          </p:cNvPr>
          <p:cNvSpPr>
            <a:spLocks noGrp="1"/>
          </p:cNvSpPr>
          <p:nvPr>
            <p:ph type="title"/>
          </p:nvPr>
        </p:nvSpPr>
        <p:spPr/>
        <p:txBody>
          <a:bodyPr>
            <a:normAutofit/>
          </a:bodyPr>
          <a:lstStyle/>
          <a:p>
            <a:r>
              <a:rPr lang="en-AU" sz="2800" dirty="0"/>
              <a:t>Same Sex Marriage: Implications for Christian Health Professionals</a:t>
            </a:r>
            <a:endParaRPr lang="en-US" sz="2800" dirty="0"/>
          </a:p>
        </p:txBody>
      </p:sp>
      <p:sp>
        <p:nvSpPr>
          <p:cNvPr id="3" name="Content Placeholder 2">
            <a:extLst>
              <a:ext uri="{FF2B5EF4-FFF2-40B4-BE49-F238E27FC236}">
                <a16:creationId xmlns:a16="http://schemas.microsoft.com/office/drawing/2014/main" id="{F43E740B-C1D0-8C49-9A6A-316745F1924D}"/>
              </a:ext>
            </a:extLst>
          </p:cNvPr>
          <p:cNvSpPr>
            <a:spLocks noGrp="1"/>
          </p:cNvSpPr>
          <p:nvPr>
            <p:ph idx="1"/>
          </p:nvPr>
        </p:nvSpPr>
        <p:spPr>
          <a:xfrm>
            <a:off x="5118447" y="413886"/>
            <a:ext cx="6281873" cy="5570545"/>
          </a:xfrm>
        </p:spPr>
        <p:txBody>
          <a:bodyPr>
            <a:normAutofit fontScale="85000" lnSpcReduction="20000"/>
          </a:bodyPr>
          <a:lstStyle/>
          <a:p>
            <a:pPr marL="0" indent="0">
              <a:buNone/>
            </a:pPr>
            <a:r>
              <a:rPr lang="en-AU" sz="2400" b="1" dirty="0"/>
              <a:t>Other issues</a:t>
            </a:r>
            <a:endParaRPr lang="en-AU" sz="2400" dirty="0"/>
          </a:p>
          <a:p>
            <a:r>
              <a:rPr lang="en-AU" sz="2400" dirty="0"/>
              <a:t>can a person be </a:t>
            </a:r>
            <a:r>
              <a:rPr lang="en-AU" sz="2400" b="1" dirty="0"/>
              <a:t>sacked from their job </a:t>
            </a:r>
            <a:r>
              <a:rPr lang="en-AU" sz="2400" dirty="0"/>
              <a:t>because they express a religiously motivated view opposed to same sex marriage? (This actually happened to a contractor in the ACT during the same sex marriage “postal survey”.)</a:t>
            </a:r>
          </a:p>
          <a:p>
            <a:r>
              <a:rPr lang="en-AU" sz="2400" dirty="0"/>
              <a:t>Protecting someone from dismissal because of religiously motivated comments of this sort is arguably a matter that should be dealt with under a general law prohibiting unjustified discrimination on the basis of religion. </a:t>
            </a:r>
          </a:p>
          <a:p>
            <a:r>
              <a:rPr lang="en-AU" sz="2400" dirty="0"/>
              <a:t>While some individual States and Territories have such laws, there is no law of this sort at the Commonwealth level and such ought to be introduced</a:t>
            </a:r>
          </a:p>
          <a:p>
            <a:endParaRPr lang="en-US" sz="2400" dirty="0"/>
          </a:p>
        </p:txBody>
      </p:sp>
    </p:spTree>
    <p:extLst>
      <p:ext uri="{BB962C8B-B14F-4D97-AF65-F5344CB8AC3E}">
        <p14:creationId xmlns:p14="http://schemas.microsoft.com/office/powerpoint/2010/main" val="341344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F945-CE13-2049-836C-AAD11511D298}"/>
              </a:ext>
            </a:extLst>
          </p:cNvPr>
          <p:cNvSpPr>
            <a:spLocks noGrp="1"/>
          </p:cNvSpPr>
          <p:nvPr>
            <p:ph type="title"/>
          </p:nvPr>
        </p:nvSpPr>
        <p:spPr/>
        <p:txBody>
          <a:bodyPr>
            <a:normAutofit/>
          </a:bodyPr>
          <a:lstStyle/>
          <a:p>
            <a:r>
              <a:rPr lang="en-AU" sz="2800" dirty="0"/>
              <a:t>Same Sex Marriage: Implications for Christian Health Professionals</a:t>
            </a:r>
            <a:endParaRPr lang="en-US" sz="2800" dirty="0"/>
          </a:p>
        </p:txBody>
      </p:sp>
      <p:sp>
        <p:nvSpPr>
          <p:cNvPr id="3" name="Content Placeholder 2">
            <a:extLst>
              <a:ext uri="{FF2B5EF4-FFF2-40B4-BE49-F238E27FC236}">
                <a16:creationId xmlns:a16="http://schemas.microsoft.com/office/drawing/2014/main" id="{F43E740B-C1D0-8C49-9A6A-316745F1924D}"/>
              </a:ext>
            </a:extLst>
          </p:cNvPr>
          <p:cNvSpPr>
            <a:spLocks noGrp="1"/>
          </p:cNvSpPr>
          <p:nvPr>
            <p:ph idx="1"/>
          </p:nvPr>
        </p:nvSpPr>
        <p:spPr>
          <a:xfrm>
            <a:off x="5118447" y="413886"/>
            <a:ext cx="6281873" cy="5570545"/>
          </a:xfrm>
        </p:spPr>
        <p:txBody>
          <a:bodyPr>
            <a:normAutofit fontScale="92500" lnSpcReduction="10000"/>
          </a:bodyPr>
          <a:lstStyle/>
          <a:p>
            <a:pPr marL="0" indent="0">
              <a:buNone/>
            </a:pPr>
            <a:r>
              <a:rPr lang="en-AU" sz="2400" b="1" dirty="0"/>
              <a:t>Other issues</a:t>
            </a:r>
            <a:endParaRPr lang="en-AU" sz="2400" dirty="0"/>
          </a:p>
          <a:p>
            <a:r>
              <a:rPr lang="en-AU" sz="2400" dirty="0"/>
              <a:t>will </a:t>
            </a:r>
            <a:r>
              <a:rPr lang="en-AU" sz="2400" b="1" dirty="0"/>
              <a:t>financial support </a:t>
            </a:r>
            <a:r>
              <a:rPr lang="en-AU" sz="2400" dirty="0"/>
              <a:t>currently offered to religious organisations who provide important services to the community, will be conditioned on support for same sex marriage?</a:t>
            </a:r>
          </a:p>
          <a:p>
            <a:r>
              <a:rPr lang="en-AU" sz="2400" dirty="0"/>
              <a:t> This has become a significant issue overseas, where some Christian groups have had their funding revoked or been forced to close after not accepting the legitimacy of same-sex relationships</a:t>
            </a:r>
          </a:p>
          <a:p>
            <a:r>
              <a:rPr lang="en-AU" sz="2400" dirty="0"/>
              <a:t>May be relevant to practitioners working for religious health care organisations</a:t>
            </a:r>
          </a:p>
          <a:p>
            <a:endParaRPr lang="en-US" sz="2400" dirty="0"/>
          </a:p>
        </p:txBody>
      </p:sp>
    </p:spTree>
    <p:extLst>
      <p:ext uri="{BB962C8B-B14F-4D97-AF65-F5344CB8AC3E}">
        <p14:creationId xmlns:p14="http://schemas.microsoft.com/office/powerpoint/2010/main" val="4255841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F945-CE13-2049-836C-AAD11511D298}"/>
              </a:ext>
            </a:extLst>
          </p:cNvPr>
          <p:cNvSpPr>
            <a:spLocks noGrp="1"/>
          </p:cNvSpPr>
          <p:nvPr>
            <p:ph type="title"/>
          </p:nvPr>
        </p:nvSpPr>
        <p:spPr/>
        <p:txBody>
          <a:bodyPr>
            <a:normAutofit/>
          </a:bodyPr>
          <a:lstStyle/>
          <a:p>
            <a:r>
              <a:rPr lang="en-AU" sz="2800"/>
              <a:t>Same Sex Marriage: Implications for Christian Health Professionals</a:t>
            </a:r>
            <a:endParaRPr lang="en-US" sz="2800" dirty="0"/>
          </a:p>
        </p:txBody>
      </p:sp>
      <p:sp>
        <p:nvSpPr>
          <p:cNvPr id="3" name="Content Placeholder 2">
            <a:extLst>
              <a:ext uri="{FF2B5EF4-FFF2-40B4-BE49-F238E27FC236}">
                <a16:creationId xmlns:a16="http://schemas.microsoft.com/office/drawing/2014/main" id="{F43E740B-C1D0-8C49-9A6A-316745F1924D}"/>
              </a:ext>
            </a:extLst>
          </p:cNvPr>
          <p:cNvSpPr>
            <a:spLocks noGrp="1"/>
          </p:cNvSpPr>
          <p:nvPr>
            <p:ph idx="1"/>
          </p:nvPr>
        </p:nvSpPr>
        <p:spPr>
          <a:xfrm>
            <a:off x="5118447" y="413886"/>
            <a:ext cx="6281873" cy="5570545"/>
          </a:xfrm>
        </p:spPr>
        <p:txBody>
          <a:bodyPr>
            <a:normAutofit/>
          </a:bodyPr>
          <a:lstStyle/>
          <a:p>
            <a:pPr marL="0" indent="0">
              <a:buNone/>
            </a:pPr>
            <a:r>
              <a:rPr lang="en-AU" sz="2400" b="1" dirty="0"/>
              <a:t>Other issues</a:t>
            </a:r>
            <a:endParaRPr lang="en-AU" sz="2400" dirty="0"/>
          </a:p>
          <a:p>
            <a:r>
              <a:rPr lang="en-GB" sz="2400" dirty="0"/>
              <a:t>a practitioner may be asked to facilitate or support behaviour which they regard as sinful</a:t>
            </a:r>
            <a:r>
              <a:rPr lang="en-AU" sz="2400" dirty="0"/>
              <a:t> </a:t>
            </a:r>
          </a:p>
          <a:p>
            <a:r>
              <a:rPr lang="en-AU" sz="2400" dirty="0" err="1"/>
              <a:t>Eg</a:t>
            </a:r>
            <a:r>
              <a:rPr lang="en-AU" sz="2400" dirty="0"/>
              <a:t> this might come up in services provided to married couples (contraception, assisted reproduction, sexual counselling) which a Christian practitioner would regard as wrong to support for a same sex couple</a:t>
            </a:r>
            <a:endParaRPr lang="en-US" sz="2400" dirty="0"/>
          </a:p>
        </p:txBody>
      </p:sp>
    </p:spTree>
    <p:extLst>
      <p:ext uri="{BB962C8B-B14F-4D97-AF65-F5344CB8AC3E}">
        <p14:creationId xmlns:p14="http://schemas.microsoft.com/office/powerpoint/2010/main" val="11069576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F945-CE13-2049-836C-AAD11511D298}"/>
              </a:ext>
            </a:extLst>
          </p:cNvPr>
          <p:cNvSpPr>
            <a:spLocks noGrp="1"/>
          </p:cNvSpPr>
          <p:nvPr>
            <p:ph type="title"/>
          </p:nvPr>
        </p:nvSpPr>
        <p:spPr/>
        <p:txBody>
          <a:bodyPr>
            <a:normAutofit/>
          </a:bodyPr>
          <a:lstStyle/>
          <a:p>
            <a:r>
              <a:rPr lang="en-AU" sz="2800"/>
              <a:t>Same Sex Marriage: Implications for Christian Health Professionals</a:t>
            </a:r>
            <a:endParaRPr lang="en-US" sz="2800" dirty="0"/>
          </a:p>
        </p:txBody>
      </p:sp>
      <p:sp>
        <p:nvSpPr>
          <p:cNvPr id="3" name="Content Placeholder 2">
            <a:extLst>
              <a:ext uri="{FF2B5EF4-FFF2-40B4-BE49-F238E27FC236}">
                <a16:creationId xmlns:a16="http://schemas.microsoft.com/office/drawing/2014/main" id="{F43E740B-C1D0-8C49-9A6A-316745F1924D}"/>
              </a:ext>
            </a:extLst>
          </p:cNvPr>
          <p:cNvSpPr>
            <a:spLocks noGrp="1"/>
          </p:cNvSpPr>
          <p:nvPr>
            <p:ph idx="1"/>
          </p:nvPr>
        </p:nvSpPr>
        <p:spPr>
          <a:xfrm>
            <a:off x="5118447" y="413886"/>
            <a:ext cx="6281873" cy="5570545"/>
          </a:xfrm>
        </p:spPr>
        <p:txBody>
          <a:bodyPr>
            <a:normAutofit fontScale="70000" lnSpcReduction="20000"/>
          </a:bodyPr>
          <a:lstStyle/>
          <a:p>
            <a:pPr marL="0" indent="0">
              <a:buNone/>
            </a:pPr>
            <a:r>
              <a:rPr lang="en-AU" sz="2400" b="1" dirty="0"/>
              <a:t>Other issues</a:t>
            </a:r>
            <a:endParaRPr lang="en-AU" sz="2400" dirty="0"/>
          </a:p>
          <a:p>
            <a:r>
              <a:rPr lang="en-AU" i="1" dirty="0"/>
              <a:t>Sex Discrimination Act</a:t>
            </a:r>
            <a:r>
              <a:rPr lang="en-AU" dirty="0"/>
              <a:t> 1984 (</a:t>
            </a:r>
            <a:r>
              <a:rPr lang="en-AU" dirty="0" err="1"/>
              <a:t>Cth</a:t>
            </a:r>
            <a:r>
              <a:rPr lang="en-AU" dirty="0"/>
              <a:t>) makes it unlawful to discriminate against someone on the grounds of “marital status” in the provision of “services”: see s 6 (defining “marital status” discrimination), and s 22:</a:t>
            </a:r>
          </a:p>
          <a:p>
            <a:r>
              <a:rPr lang="en-GB" b="1" dirty="0"/>
              <a:t>22  Goods, services and facilities</a:t>
            </a:r>
            <a:endParaRPr lang="en-AU" dirty="0"/>
          </a:p>
          <a:p>
            <a:r>
              <a:rPr lang="en-GB" dirty="0"/>
              <a:t>             (1)  It is unlawful for a person who, whether for payment or not, provides goods or services, or makes facilities available, to discriminate against another person on the ground of the other person’s sex, sexual orientation, gender identity, intersex status, marital or relationship status, pregnancy or potential pregnancy, or breastfeeding:</a:t>
            </a:r>
            <a:endParaRPr lang="en-AU" dirty="0"/>
          </a:p>
          <a:p>
            <a:r>
              <a:rPr lang="en-GB" dirty="0"/>
              <a:t>                     (a)  by refusing to provide the other person with those goods or services or to make those facilities available to the other person;</a:t>
            </a:r>
            <a:endParaRPr lang="en-AU" dirty="0"/>
          </a:p>
          <a:p>
            <a:r>
              <a:rPr lang="en-GB" dirty="0"/>
              <a:t>                     (b)  in the terms or conditions on which the first‑mentioned person provides the other person with those goods or services or makes those facilities available to the other person; or</a:t>
            </a:r>
            <a:endParaRPr lang="en-AU" dirty="0"/>
          </a:p>
          <a:p>
            <a:r>
              <a:rPr lang="en-GB" dirty="0"/>
              <a:t>                     (c)  in the manner in which the first‑mentioned person provides the other person with those goods or services or makes those facilities available to the other person.</a:t>
            </a:r>
            <a:endParaRPr lang="en-AU" dirty="0"/>
          </a:p>
        </p:txBody>
      </p:sp>
    </p:spTree>
    <p:extLst>
      <p:ext uri="{BB962C8B-B14F-4D97-AF65-F5344CB8AC3E}">
        <p14:creationId xmlns:p14="http://schemas.microsoft.com/office/powerpoint/2010/main" val="1356921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F945-CE13-2049-836C-AAD11511D298}"/>
              </a:ext>
            </a:extLst>
          </p:cNvPr>
          <p:cNvSpPr>
            <a:spLocks noGrp="1"/>
          </p:cNvSpPr>
          <p:nvPr>
            <p:ph type="title"/>
          </p:nvPr>
        </p:nvSpPr>
        <p:spPr/>
        <p:txBody>
          <a:bodyPr>
            <a:normAutofit/>
          </a:bodyPr>
          <a:lstStyle/>
          <a:p>
            <a:r>
              <a:rPr lang="en-AU" sz="2800"/>
              <a:t>Same Sex Marriage: Implications for Christian Health Professionals</a:t>
            </a:r>
            <a:endParaRPr lang="en-US" sz="2800" dirty="0"/>
          </a:p>
        </p:txBody>
      </p:sp>
      <p:sp>
        <p:nvSpPr>
          <p:cNvPr id="3" name="Content Placeholder 2">
            <a:extLst>
              <a:ext uri="{FF2B5EF4-FFF2-40B4-BE49-F238E27FC236}">
                <a16:creationId xmlns:a16="http://schemas.microsoft.com/office/drawing/2014/main" id="{F43E740B-C1D0-8C49-9A6A-316745F1924D}"/>
              </a:ext>
            </a:extLst>
          </p:cNvPr>
          <p:cNvSpPr>
            <a:spLocks noGrp="1"/>
          </p:cNvSpPr>
          <p:nvPr>
            <p:ph idx="1"/>
          </p:nvPr>
        </p:nvSpPr>
        <p:spPr>
          <a:xfrm>
            <a:off x="5118447" y="413886"/>
            <a:ext cx="6281873" cy="5570545"/>
          </a:xfrm>
        </p:spPr>
        <p:txBody>
          <a:bodyPr>
            <a:noAutofit/>
          </a:bodyPr>
          <a:lstStyle/>
          <a:p>
            <a:pPr marL="0" indent="0">
              <a:buNone/>
            </a:pPr>
            <a:r>
              <a:rPr lang="en-AU" sz="2400" b="1" dirty="0"/>
              <a:t>Other issues</a:t>
            </a:r>
            <a:endParaRPr lang="en-AU" sz="2400" dirty="0"/>
          </a:p>
          <a:p>
            <a:r>
              <a:rPr lang="en-AU" sz="2400" dirty="0"/>
              <a:t>If a GP refused to provide contraceptive services for a de facto couple they may be guilty of “marital status” discrimination</a:t>
            </a:r>
          </a:p>
          <a:p>
            <a:r>
              <a:rPr lang="en-AU" sz="2400" dirty="0"/>
              <a:t>If they refused to supply to a same sex “married” couple when they would serve a heterosexual married couple, arguably sexual orientation discrimination</a:t>
            </a:r>
          </a:p>
          <a:p>
            <a:r>
              <a:rPr lang="en-AU" sz="2400" dirty="0"/>
              <a:t>The “balancing clause” in s 37 SDA only applies to groups, not individuals</a:t>
            </a:r>
          </a:p>
        </p:txBody>
      </p:sp>
    </p:spTree>
    <p:extLst>
      <p:ext uri="{BB962C8B-B14F-4D97-AF65-F5344CB8AC3E}">
        <p14:creationId xmlns:p14="http://schemas.microsoft.com/office/powerpoint/2010/main" val="12205059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F945-CE13-2049-836C-AAD11511D298}"/>
              </a:ext>
            </a:extLst>
          </p:cNvPr>
          <p:cNvSpPr>
            <a:spLocks noGrp="1"/>
          </p:cNvSpPr>
          <p:nvPr>
            <p:ph type="title"/>
          </p:nvPr>
        </p:nvSpPr>
        <p:spPr/>
        <p:txBody>
          <a:bodyPr>
            <a:normAutofit/>
          </a:bodyPr>
          <a:lstStyle/>
          <a:p>
            <a:r>
              <a:rPr lang="en-AU" sz="2800"/>
              <a:t>Same Sex Marriage: Implications for Christian Health Professionals</a:t>
            </a:r>
            <a:endParaRPr lang="en-US" sz="2800" dirty="0"/>
          </a:p>
        </p:txBody>
      </p:sp>
      <p:sp>
        <p:nvSpPr>
          <p:cNvPr id="3" name="Content Placeholder 2">
            <a:extLst>
              <a:ext uri="{FF2B5EF4-FFF2-40B4-BE49-F238E27FC236}">
                <a16:creationId xmlns:a16="http://schemas.microsoft.com/office/drawing/2014/main" id="{F43E740B-C1D0-8C49-9A6A-316745F1924D}"/>
              </a:ext>
            </a:extLst>
          </p:cNvPr>
          <p:cNvSpPr>
            <a:spLocks noGrp="1"/>
          </p:cNvSpPr>
          <p:nvPr>
            <p:ph idx="1"/>
          </p:nvPr>
        </p:nvSpPr>
        <p:spPr>
          <a:xfrm>
            <a:off x="5118447" y="413886"/>
            <a:ext cx="6281873" cy="5570545"/>
          </a:xfrm>
        </p:spPr>
        <p:txBody>
          <a:bodyPr>
            <a:noAutofit/>
          </a:bodyPr>
          <a:lstStyle/>
          <a:p>
            <a:pPr marL="0" indent="0">
              <a:buNone/>
            </a:pPr>
            <a:r>
              <a:rPr lang="en-AU" sz="2400" b="1" dirty="0"/>
              <a:t>Other issues</a:t>
            </a:r>
            <a:endParaRPr lang="en-AU" sz="2400" dirty="0"/>
          </a:p>
          <a:p>
            <a:r>
              <a:rPr lang="en-GB" i="1" dirty="0"/>
              <a:t>In  </a:t>
            </a:r>
            <a:r>
              <a:rPr lang="en-GB" i="1" dirty="0" err="1"/>
              <a:t>Eweida</a:t>
            </a:r>
            <a:r>
              <a:rPr lang="en-GB" i="1" dirty="0"/>
              <a:t> and others v The United Kingdom</a:t>
            </a:r>
            <a:r>
              <a:rPr lang="en-GB" dirty="0"/>
              <a:t> [2013] ECHR 37 Mr Macfarlane, a Christian who had taken a job as a “sex counsellor”, was dismissed after doubts were raised about his willingness to counsel same sex partners. </a:t>
            </a:r>
          </a:p>
          <a:p>
            <a:r>
              <a:rPr lang="en-GB"/>
              <a:t>While </a:t>
            </a:r>
            <a:r>
              <a:rPr lang="en-GB" dirty="0"/>
              <a:t>the European Court of Human Rights (ECtHR) correctly accepted that there had been a </a:t>
            </a:r>
            <a:r>
              <a:rPr lang="en-GB" i="1" dirty="0"/>
              <a:t>prima facie</a:t>
            </a:r>
            <a:r>
              <a:rPr lang="en-GB" dirty="0"/>
              <a:t> burden on his rights of religious freedom under art 9 of the European Convention on Human Rights, the court held that this burden was effectively justified by the interests of the State in promoting “non-discriminatory” workplace practices</a:t>
            </a:r>
            <a:r>
              <a:rPr lang="en-AU" sz="2400" dirty="0"/>
              <a:t> </a:t>
            </a:r>
          </a:p>
        </p:txBody>
      </p:sp>
    </p:spTree>
    <p:extLst>
      <p:ext uri="{BB962C8B-B14F-4D97-AF65-F5344CB8AC3E}">
        <p14:creationId xmlns:p14="http://schemas.microsoft.com/office/powerpoint/2010/main" val="36605467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F945-CE13-2049-836C-AAD11511D298}"/>
              </a:ext>
            </a:extLst>
          </p:cNvPr>
          <p:cNvSpPr>
            <a:spLocks noGrp="1"/>
          </p:cNvSpPr>
          <p:nvPr>
            <p:ph type="title"/>
          </p:nvPr>
        </p:nvSpPr>
        <p:spPr/>
        <p:txBody>
          <a:bodyPr>
            <a:normAutofit/>
          </a:bodyPr>
          <a:lstStyle/>
          <a:p>
            <a:r>
              <a:rPr lang="en-AU" sz="2800"/>
              <a:t>Same Sex Marriage: Implications for Christian Health Professionals</a:t>
            </a:r>
            <a:endParaRPr lang="en-US" sz="2800" dirty="0"/>
          </a:p>
        </p:txBody>
      </p:sp>
      <p:sp>
        <p:nvSpPr>
          <p:cNvPr id="3" name="Content Placeholder 2">
            <a:extLst>
              <a:ext uri="{FF2B5EF4-FFF2-40B4-BE49-F238E27FC236}">
                <a16:creationId xmlns:a16="http://schemas.microsoft.com/office/drawing/2014/main" id="{F43E740B-C1D0-8C49-9A6A-316745F1924D}"/>
              </a:ext>
            </a:extLst>
          </p:cNvPr>
          <p:cNvSpPr>
            <a:spLocks noGrp="1"/>
          </p:cNvSpPr>
          <p:nvPr>
            <p:ph idx="1"/>
          </p:nvPr>
        </p:nvSpPr>
        <p:spPr>
          <a:xfrm>
            <a:off x="5118447" y="413886"/>
            <a:ext cx="6281873" cy="5570545"/>
          </a:xfrm>
        </p:spPr>
        <p:txBody>
          <a:bodyPr>
            <a:noAutofit/>
          </a:bodyPr>
          <a:lstStyle/>
          <a:p>
            <a:pPr marL="0" indent="0">
              <a:buNone/>
            </a:pPr>
            <a:r>
              <a:rPr lang="en-AU" sz="2400" b="1" dirty="0"/>
              <a:t>Other issues</a:t>
            </a:r>
            <a:endParaRPr lang="en-AU" sz="2400" dirty="0"/>
          </a:p>
          <a:p>
            <a:r>
              <a:rPr lang="en-AU" dirty="0"/>
              <a:t>in </a:t>
            </a:r>
            <a:r>
              <a:rPr lang="en-AU" i="1" dirty="0"/>
              <a:t>Burke v </a:t>
            </a:r>
            <a:r>
              <a:rPr lang="en-AU" i="1" dirty="0" err="1"/>
              <a:t>Tralaggan</a:t>
            </a:r>
            <a:r>
              <a:rPr lang="en-AU" i="1" dirty="0"/>
              <a:t> </a:t>
            </a:r>
            <a:r>
              <a:rPr lang="en-GB" dirty="0"/>
              <a:t>[1986] EOC 92-161 </a:t>
            </a:r>
            <a:r>
              <a:rPr lang="en-AU" dirty="0"/>
              <a:t>a Christian couple who refused to allow an unmarried couple to rent a flat they owned, on moral grounds, was found to have  unlawfully discriminated on the ground of “marital status” under s 48 of the Act.</a:t>
            </a:r>
          </a:p>
          <a:p>
            <a:r>
              <a:rPr lang="en-GB" dirty="0"/>
              <a:t>There may be pragmatic reasons why there are not many of these cases so far against health professionals. One may be that prior to the same sex marriage legislation it was at least regard as a possible moral stance for someone to take, that they would not be involved in supporting a same sex relationship. But it may be that there will now be increased pressure in these areas in the future.</a:t>
            </a:r>
            <a:endParaRPr lang="en-AU" dirty="0"/>
          </a:p>
        </p:txBody>
      </p:sp>
    </p:spTree>
    <p:extLst>
      <p:ext uri="{BB962C8B-B14F-4D97-AF65-F5344CB8AC3E}">
        <p14:creationId xmlns:p14="http://schemas.microsoft.com/office/powerpoint/2010/main" val="11189783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F945-CE13-2049-836C-AAD11511D298}"/>
              </a:ext>
            </a:extLst>
          </p:cNvPr>
          <p:cNvSpPr>
            <a:spLocks noGrp="1"/>
          </p:cNvSpPr>
          <p:nvPr>
            <p:ph type="title"/>
          </p:nvPr>
        </p:nvSpPr>
        <p:spPr/>
        <p:txBody>
          <a:bodyPr>
            <a:normAutofit/>
          </a:bodyPr>
          <a:lstStyle/>
          <a:p>
            <a:r>
              <a:rPr lang="en-AU" sz="2800" dirty="0"/>
              <a:t>Same Sex Marriage: Implications for Christian Health Professionals</a:t>
            </a:r>
            <a:endParaRPr lang="en-US" sz="2800" dirty="0"/>
          </a:p>
        </p:txBody>
      </p:sp>
      <p:sp>
        <p:nvSpPr>
          <p:cNvPr id="3" name="Content Placeholder 2">
            <a:extLst>
              <a:ext uri="{FF2B5EF4-FFF2-40B4-BE49-F238E27FC236}">
                <a16:creationId xmlns:a16="http://schemas.microsoft.com/office/drawing/2014/main" id="{F43E740B-C1D0-8C49-9A6A-316745F1924D}"/>
              </a:ext>
            </a:extLst>
          </p:cNvPr>
          <p:cNvSpPr>
            <a:spLocks noGrp="1"/>
          </p:cNvSpPr>
          <p:nvPr>
            <p:ph idx="1"/>
          </p:nvPr>
        </p:nvSpPr>
        <p:spPr>
          <a:xfrm>
            <a:off x="5118447" y="413886"/>
            <a:ext cx="6281873" cy="5570545"/>
          </a:xfrm>
        </p:spPr>
        <p:txBody>
          <a:bodyPr>
            <a:noAutofit/>
          </a:bodyPr>
          <a:lstStyle/>
          <a:p>
            <a:pPr marL="0" indent="0">
              <a:buNone/>
            </a:pPr>
            <a:r>
              <a:rPr lang="en-AU" sz="2400" b="1" dirty="0"/>
              <a:t>Other issues</a:t>
            </a:r>
            <a:endParaRPr lang="en-AU" sz="2400" dirty="0"/>
          </a:p>
          <a:p>
            <a:r>
              <a:rPr lang="en-AU" dirty="0"/>
              <a:t>It would be dishonest (and likely to be uncovered) to simply avoid these issues by lying about being “too busy” </a:t>
            </a:r>
            <a:r>
              <a:rPr lang="en-AU" dirty="0" err="1"/>
              <a:t>etc</a:t>
            </a:r>
            <a:endParaRPr lang="en-AU" dirty="0"/>
          </a:p>
          <a:p>
            <a:r>
              <a:rPr lang="en-AU" dirty="0"/>
              <a:t>Of course, most people would not want a medical professional involved in their case, if that person had indicated that they would not support the outcome for moral reasons. But sometimes litigation is used.</a:t>
            </a:r>
          </a:p>
          <a:p>
            <a:r>
              <a:rPr lang="en-AU" dirty="0"/>
              <a:t>If it becomes an issue for you, there is an organisation in Australia now which is willing to defend religious freedom cases, and it may be necessary to contact them to see if a negotiated solution may be reached, or if in the worst-case scenario, it gets to litigation; see the Human Rights Law Alliance, </a:t>
            </a:r>
            <a:r>
              <a:rPr lang="en-AU" u="sng" dirty="0">
                <a:hlinkClick r:id="rId2"/>
              </a:rPr>
              <a:t>https://www.hrla.org.au</a:t>
            </a:r>
            <a:r>
              <a:rPr lang="en-AU" dirty="0"/>
              <a:t> .</a:t>
            </a:r>
          </a:p>
          <a:p>
            <a:endParaRPr lang="en-AU" dirty="0"/>
          </a:p>
        </p:txBody>
      </p:sp>
    </p:spTree>
    <p:extLst>
      <p:ext uri="{BB962C8B-B14F-4D97-AF65-F5344CB8AC3E}">
        <p14:creationId xmlns:p14="http://schemas.microsoft.com/office/powerpoint/2010/main" val="15604406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F945-CE13-2049-836C-AAD11511D298}"/>
              </a:ext>
            </a:extLst>
          </p:cNvPr>
          <p:cNvSpPr>
            <a:spLocks noGrp="1"/>
          </p:cNvSpPr>
          <p:nvPr>
            <p:ph type="title"/>
          </p:nvPr>
        </p:nvSpPr>
        <p:spPr/>
        <p:txBody>
          <a:bodyPr>
            <a:normAutofit/>
          </a:bodyPr>
          <a:lstStyle/>
          <a:p>
            <a:r>
              <a:rPr lang="en-AU" sz="2800" dirty="0"/>
              <a:t>Same Sex Marriage: Implications for Christian Health Professionals</a:t>
            </a:r>
            <a:endParaRPr lang="en-US" sz="2800" dirty="0"/>
          </a:p>
        </p:txBody>
      </p:sp>
      <p:sp>
        <p:nvSpPr>
          <p:cNvPr id="3" name="Content Placeholder 2">
            <a:extLst>
              <a:ext uri="{FF2B5EF4-FFF2-40B4-BE49-F238E27FC236}">
                <a16:creationId xmlns:a16="http://schemas.microsoft.com/office/drawing/2014/main" id="{F43E740B-C1D0-8C49-9A6A-316745F1924D}"/>
              </a:ext>
            </a:extLst>
          </p:cNvPr>
          <p:cNvSpPr>
            <a:spLocks noGrp="1"/>
          </p:cNvSpPr>
          <p:nvPr>
            <p:ph idx="1"/>
          </p:nvPr>
        </p:nvSpPr>
        <p:spPr>
          <a:xfrm>
            <a:off x="5118447" y="413886"/>
            <a:ext cx="6281873" cy="5570545"/>
          </a:xfrm>
        </p:spPr>
        <p:txBody>
          <a:bodyPr>
            <a:noAutofit/>
          </a:bodyPr>
          <a:lstStyle/>
          <a:p>
            <a:pPr marL="0" indent="0">
              <a:buNone/>
            </a:pPr>
            <a:r>
              <a:rPr lang="en-AU" sz="2400" b="1" dirty="0"/>
              <a:t>Concluding remarks</a:t>
            </a:r>
            <a:endParaRPr lang="en-AU" sz="2400" dirty="0"/>
          </a:p>
          <a:p>
            <a:r>
              <a:rPr lang="en-GB" dirty="0"/>
              <a:t>There is of course much more that can be said about challenges to the religious freedom of health professionals in other areas, most particularly around beginning of life (abortion) and end of life (euthanasia) areas, but those are topics for other occasions.</a:t>
            </a:r>
            <a:r>
              <a:rPr lang="en-AU" dirty="0"/>
              <a:t> </a:t>
            </a:r>
          </a:p>
          <a:p>
            <a:r>
              <a:rPr lang="en-GB" dirty="0"/>
              <a:t>Since the change in the marriage law there seems to be increased pressure to remove “balancing clauses” in discrimination legislation which allow Christian groups (such as religious hospitals, for example) not to employ someone whose views are opposed to Biblical teaching on this issue</a:t>
            </a:r>
            <a:r>
              <a:rPr lang="en-AU" dirty="0"/>
              <a:t> </a:t>
            </a:r>
          </a:p>
          <a:p>
            <a:r>
              <a:rPr lang="en-GB" dirty="0"/>
              <a:t>Where an organisation exists to live out particular fundamental commitments, someone who chooses to act contrary to those fundamental commitments should not expect to keep working for them</a:t>
            </a:r>
            <a:r>
              <a:rPr lang="en-AU" dirty="0"/>
              <a:t> </a:t>
            </a:r>
          </a:p>
        </p:txBody>
      </p:sp>
    </p:spTree>
    <p:extLst>
      <p:ext uri="{BB962C8B-B14F-4D97-AF65-F5344CB8AC3E}">
        <p14:creationId xmlns:p14="http://schemas.microsoft.com/office/powerpoint/2010/main" val="38444681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F945-CE13-2049-836C-AAD11511D298}"/>
              </a:ext>
            </a:extLst>
          </p:cNvPr>
          <p:cNvSpPr>
            <a:spLocks noGrp="1"/>
          </p:cNvSpPr>
          <p:nvPr>
            <p:ph type="title"/>
          </p:nvPr>
        </p:nvSpPr>
        <p:spPr/>
        <p:txBody>
          <a:bodyPr>
            <a:normAutofit/>
          </a:bodyPr>
          <a:lstStyle/>
          <a:p>
            <a:r>
              <a:rPr lang="en-AU" sz="2800" dirty="0"/>
              <a:t>Same Sex Marriage: Implications for Christian Health Professionals</a:t>
            </a:r>
            <a:endParaRPr lang="en-US" sz="2800" dirty="0"/>
          </a:p>
        </p:txBody>
      </p:sp>
      <p:sp>
        <p:nvSpPr>
          <p:cNvPr id="3" name="Content Placeholder 2">
            <a:extLst>
              <a:ext uri="{FF2B5EF4-FFF2-40B4-BE49-F238E27FC236}">
                <a16:creationId xmlns:a16="http://schemas.microsoft.com/office/drawing/2014/main" id="{F43E740B-C1D0-8C49-9A6A-316745F1924D}"/>
              </a:ext>
            </a:extLst>
          </p:cNvPr>
          <p:cNvSpPr>
            <a:spLocks noGrp="1"/>
          </p:cNvSpPr>
          <p:nvPr>
            <p:ph idx="1"/>
          </p:nvPr>
        </p:nvSpPr>
        <p:spPr>
          <a:xfrm>
            <a:off x="5149516" y="317634"/>
            <a:ext cx="6250804" cy="5666797"/>
          </a:xfrm>
        </p:spPr>
        <p:txBody>
          <a:bodyPr>
            <a:normAutofit fontScale="55000" lnSpcReduction="20000"/>
          </a:bodyPr>
          <a:lstStyle/>
          <a:p>
            <a:pPr marL="0" indent="0">
              <a:buNone/>
            </a:pPr>
            <a:r>
              <a:rPr lang="en-AU" sz="2800" b="1" dirty="0"/>
              <a:t>Conclusion</a:t>
            </a:r>
            <a:endParaRPr lang="en-AU" sz="2800" dirty="0"/>
          </a:p>
          <a:p>
            <a:r>
              <a:rPr lang="en-AU" sz="2800" dirty="0"/>
              <a:t>A person’s religious views represent a whole “world-view”, a view about the meaning of life and the purposes of the universe. </a:t>
            </a:r>
          </a:p>
          <a:p>
            <a:r>
              <a:rPr lang="en-AU" sz="2800" dirty="0"/>
              <a:t>A religious person will often believe that they have, not only a </a:t>
            </a:r>
            <a:r>
              <a:rPr lang="en-AU" sz="2800" i="1" dirty="0"/>
              <a:t>preference</a:t>
            </a:r>
            <a:r>
              <a:rPr lang="en-AU" sz="2800" dirty="0"/>
              <a:t> for a specific view, but a </a:t>
            </a:r>
            <a:r>
              <a:rPr lang="en-AU" sz="2800" i="1" dirty="0"/>
              <a:t>duty</a:t>
            </a:r>
            <a:r>
              <a:rPr lang="en-AU" sz="2800" dirty="0"/>
              <a:t> to follow and live by views about morality and life which are consistent with those laid down by their God.</a:t>
            </a:r>
          </a:p>
          <a:p>
            <a:r>
              <a:rPr lang="en-AU" sz="2800" dirty="0"/>
              <a:t>Defending the right of people to live in accordance with their fundamental beliefs has been an important theme of Western societies generally, and international human rights instruments in particular.</a:t>
            </a:r>
          </a:p>
          <a:p>
            <a:r>
              <a:rPr lang="en-AU" sz="2800" dirty="0"/>
              <a:t>A truly diverse, mature and tolerant society should allow space for respectful disagreement on marriage and sexuality issues and for believers to live in accordance with their fundamental convictions</a:t>
            </a:r>
          </a:p>
        </p:txBody>
      </p:sp>
    </p:spTree>
    <p:extLst>
      <p:ext uri="{BB962C8B-B14F-4D97-AF65-F5344CB8AC3E}">
        <p14:creationId xmlns:p14="http://schemas.microsoft.com/office/powerpoint/2010/main" val="16230368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F945-CE13-2049-836C-AAD11511D298}"/>
              </a:ext>
            </a:extLst>
          </p:cNvPr>
          <p:cNvSpPr>
            <a:spLocks noGrp="1"/>
          </p:cNvSpPr>
          <p:nvPr>
            <p:ph type="title"/>
          </p:nvPr>
        </p:nvSpPr>
        <p:spPr/>
        <p:txBody>
          <a:bodyPr>
            <a:normAutofit/>
          </a:bodyPr>
          <a:lstStyle/>
          <a:p>
            <a:r>
              <a:rPr lang="en-AU" sz="2800"/>
              <a:t>Same Sex Marriage: Implications for Christian Health Professionals</a:t>
            </a:r>
            <a:endParaRPr lang="en-US" sz="2800" dirty="0"/>
          </a:p>
        </p:txBody>
      </p:sp>
      <p:sp>
        <p:nvSpPr>
          <p:cNvPr id="3" name="Content Placeholder 2">
            <a:extLst>
              <a:ext uri="{FF2B5EF4-FFF2-40B4-BE49-F238E27FC236}">
                <a16:creationId xmlns:a16="http://schemas.microsoft.com/office/drawing/2014/main" id="{F43E740B-C1D0-8C49-9A6A-316745F1924D}"/>
              </a:ext>
            </a:extLst>
          </p:cNvPr>
          <p:cNvSpPr>
            <a:spLocks noGrp="1"/>
          </p:cNvSpPr>
          <p:nvPr>
            <p:ph idx="1"/>
          </p:nvPr>
        </p:nvSpPr>
        <p:spPr>
          <a:xfrm>
            <a:off x="5149516" y="317634"/>
            <a:ext cx="6250804" cy="5666797"/>
          </a:xfrm>
        </p:spPr>
        <p:txBody>
          <a:bodyPr>
            <a:normAutofit lnSpcReduction="10000"/>
          </a:bodyPr>
          <a:lstStyle/>
          <a:p>
            <a:pPr marL="0" indent="0">
              <a:buNone/>
            </a:pPr>
            <a:r>
              <a:rPr lang="en-AU" sz="2800" b="1" dirty="0"/>
              <a:t>Conclusion</a:t>
            </a:r>
            <a:endParaRPr lang="en-AU" sz="2800" dirty="0"/>
          </a:p>
          <a:p>
            <a:r>
              <a:rPr lang="en-AU" dirty="0"/>
              <a:t>In the meantime, those involved in the health professions as Christians will, I have no doubt, continue to serve their patients to the best of their ability, while seeking to remain true to the convictions about reality and human flourishing spelled out in the Word of God which motivates them to serve. </a:t>
            </a:r>
          </a:p>
          <a:p>
            <a:r>
              <a:rPr lang="en-AU" dirty="0"/>
              <a:t>If a thoughtless application of “non-discrimination” principles leads to Christian medical professionals deciding that they can no longer operate under Australian law in these areas in good conscience, that will be a disaster for the Australian community at large. Hopefully sensible recognition of the freedom of believers to live in accordance with their religious commitments will avoid that outcome.</a:t>
            </a:r>
          </a:p>
        </p:txBody>
      </p:sp>
    </p:spTree>
    <p:extLst>
      <p:ext uri="{BB962C8B-B14F-4D97-AF65-F5344CB8AC3E}">
        <p14:creationId xmlns:p14="http://schemas.microsoft.com/office/powerpoint/2010/main" val="34489562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more updates- see blog</a:t>
            </a:r>
          </a:p>
        </p:txBody>
      </p:sp>
      <p:sp>
        <p:nvSpPr>
          <p:cNvPr id="3" name="Content Placeholder 2"/>
          <p:cNvSpPr>
            <a:spLocks noGrp="1"/>
          </p:cNvSpPr>
          <p:nvPr>
            <p:ph idx="1"/>
          </p:nvPr>
        </p:nvSpPr>
        <p:spPr/>
        <p:txBody>
          <a:bodyPr>
            <a:normAutofit/>
          </a:bodyPr>
          <a:lstStyle/>
          <a:p>
            <a:r>
              <a:rPr lang="en-US" b="1" dirty="0">
                <a:latin typeface="Arial"/>
                <a:cs typeface="Arial"/>
                <a:hlinkClick r:id="rId2"/>
              </a:rPr>
              <a:t>https://lawandreligionaustralia.blog</a:t>
            </a:r>
            <a:r>
              <a:rPr lang="en-US" b="1">
                <a:latin typeface="Arial"/>
                <a:cs typeface="Arial"/>
              </a:rPr>
              <a:t>  </a:t>
            </a:r>
            <a:endParaRPr lang="en-US" b="1" dirty="0">
              <a:latin typeface="Arial"/>
              <a:cs typeface="Arial"/>
            </a:endParaRPr>
          </a:p>
          <a:p>
            <a:endParaRPr lang="en-US" b="1" dirty="0">
              <a:latin typeface="Arial"/>
              <a:cs typeface="Arial"/>
            </a:endParaRPr>
          </a:p>
        </p:txBody>
      </p:sp>
      <p:pic>
        <p:nvPicPr>
          <p:cNvPr id="4" name="Picture 3" descr="cropped-slide1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5158" y="424791"/>
            <a:ext cx="6648450" cy="1743075"/>
          </a:xfrm>
          <a:prstGeom prst="rect">
            <a:avLst/>
          </a:prstGeom>
        </p:spPr>
      </p:pic>
    </p:spTree>
    <p:extLst>
      <p:ext uri="{BB962C8B-B14F-4D97-AF65-F5344CB8AC3E}">
        <p14:creationId xmlns:p14="http://schemas.microsoft.com/office/powerpoint/2010/main" val="2431230052"/>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docProps/app.xml><?xml version="1.0" encoding="utf-8"?>
<Properties xmlns="http://schemas.openxmlformats.org/officeDocument/2006/extended-properties" xmlns:vt="http://schemas.openxmlformats.org/officeDocument/2006/docPropsVTypes">
  <Template>{DF5D5A10-C1B7-A64A-B34E-6B0E6041001E}tf16401369</Template>
  <TotalTime>614</TotalTime>
  <Words>2205</Words>
  <Application>Microsoft Macintosh PowerPoint</Application>
  <PresentationFormat>Widescreen</PresentationFormat>
  <Paragraphs>126</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 Light</vt:lpstr>
      <vt:lpstr>Rockwell</vt:lpstr>
      <vt:lpstr>Wingdings</vt:lpstr>
      <vt:lpstr>Atlas</vt:lpstr>
      <vt:lpstr>Same Sex Marriage: Implications for Christian Health Professionals  Newcastle CMDFA, 9 April 2018</vt:lpstr>
      <vt:lpstr>Same Sex Marriage: Implications for Christian Health Professionals</vt:lpstr>
      <vt:lpstr>Same Sex Marriage: Implications for Christian Health Professionals</vt:lpstr>
      <vt:lpstr>Same Sex Marriage: Implications for Christian Health Professionals</vt:lpstr>
      <vt:lpstr>Same Sex Marriage: Implications for Christian Health Professionals</vt:lpstr>
      <vt:lpstr>Same Sex Marriage: Implications for Christian Health Professionals</vt:lpstr>
      <vt:lpstr>Same Sex Marriage: Implications for Christian Health Professionals</vt:lpstr>
      <vt:lpstr>Same Sex Marriage: Implications for Christian Health Professionals</vt:lpstr>
      <vt:lpstr>Same Sex Marriage: Implications for Christian Health Professionals</vt:lpstr>
      <vt:lpstr>Same Sex Marriage: Implications for Christian Health Professionals</vt:lpstr>
      <vt:lpstr>Same Sex Marriage: Implications for Christian Health Professionals</vt:lpstr>
      <vt:lpstr>Same Sex Marriage: Implications for Christian Health Professionals</vt:lpstr>
      <vt:lpstr>Same Sex Marriage: Implications for Christian Health Professionals</vt:lpstr>
      <vt:lpstr>Same Sex Marriage: Implications for Christian Health Professionals</vt:lpstr>
      <vt:lpstr>Same Sex Marriage: Implications for Christian Health Professionals</vt:lpstr>
      <vt:lpstr>Same Sex Marriage: Implications for Christian Health Professionals</vt:lpstr>
      <vt:lpstr>Same Sex Marriage: Implications for Christian Health Professionals</vt:lpstr>
      <vt:lpstr>Same Sex Marriage: Implications for Christian Health Professionals</vt:lpstr>
      <vt:lpstr>Same Sex Marriage: Implications for Christian Health Professionals</vt:lpstr>
      <vt:lpstr>Same Sex Marriage: Implications for Christian Health Professionals</vt:lpstr>
      <vt:lpstr>Same Sex Marriage: Implications for Christian Health Professionals</vt:lpstr>
      <vt:lpstr>Same Sex Marriage: Implications for Christian Health Professionals</vt:lpstr>
      <vt:lpstr>Same Sex Marriage: Implications for Christian Health Professionals</vt:lpstr>
      <vt:lpstr>Same Sex Marriage: Implications for Christian Health Professionals</vt:lpstr>
      <vt:lpstr>For more updates- see blog</vt:lpstr>
    </vt:vector>
  </TitlesOfParts>
  <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Freedom of Religion or Belief: Creating the constitutional space for other fundamental freedoms: 14th - 16th February 20181 “Protection of Religious Freedom under Australia’s Amended Marriage Law: Constitutional and Other Issues”  </dc:title>
  <dc:creator>Neil Foster</dc:creator>
  <cp:lastModifiedBy>Neil Foster</cp:lastModifiedBy>
  <cp:revision>21</cp:revision>
  <dcterms:created xsi:type="dcterms:W3CDTF">2018-01-31T04:56:16Z</dcterms:created>
  <dcterms:modified xsi:type="dcterms:W3CDTF">2018-04-09T07:00:57Z</dcterms:modified>
</cp:coreProperties>
</file>