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0" d="100"/>
          <a:sy n="80" d="100"/>
        </p:scale>
        <p:origin x="-17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AU"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FB276E15-7F24-F648-ACFE-3B1A274F2A55}" type="datetimeFigureOut">
              <a:rPr lang="en-US" smtClean="0"/>
              <a:t>4/05/16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FB276E15-7F24-F648-ACFE-3B1A274F2A55}" type="datetimeFigureOut">
              <a:rPr lang="en-US" smtClean="0"/>
              <a:t>4/05/16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0F7815-92F1-C14B-A626-FDB555C8A10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AU"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FB276E15-7F24-F648-ACFE-3B1A274F2A55}" type="datetimeFigureOut">
              <a:rPr lang="en-US" smtClean="0"/>
              <a:t>4/05/16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0F7815-92F1-C14B-A626-FDB555C8A10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AU"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FB276E15-7F24-F648-ACFE-3B1A274F2A55}" type="datetimeFigureOut">
              <a:rPr lang="en-US" smtClean="0"/>
              <a:t>4/05/16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0F7815-92F1-C14B-A626-FDB555C8A10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AU"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Date Placeholder 4"/>
          <p:cNvSpPr>
            <a:spLocks noGrp="1"/>
          </p:cNvSpPr>
          <p:nvPr>
            <p:ph type="dt" sz="half" idx="10"/>
          </p:nvPr>
        </p:nvSpPr>
        <p:spPr/>
        <p:txBody>
          <a:bodyPr/>
          <a:lstStyle/>
          <a:p>
            <a:fld id="{FB276E15-7F24-F648-ACFE-3B1A274F2A55}" type="datetimeFigureOut">
              <a:rPr lang="en-US" smtClean="0"/>
              <a:t>4/05/16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0F7815-92F1-C14B-A626-FDB555C8A10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7" name="Date Placeholder 6"/>
          <p:cNvSpPr>
            <a:spLocks noGrp="1"/>
          </p:cNvSpPr>
          <p:nvPr>
            <p:ph type="dt" sz="half" idx="10"/>
          </p:nvPr>
        </p:nvSpPr>
        <p:spPr/>
        <p:txBody>
          <a:bodyPr/>
          <a:lstStyle/>
          <a:p>
            <a:fld id="{FB276E15-7F24-F648-ACFE-3B1A274F2A55}" type="datetimeFigureOut">
              <a:rPr lang="en-US" smtClean="0"/>
              <a:t>4/05/16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0F7815-92F1-C14B-A626-FDB555C8A10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FB276E15-7F24-F648-ACFE-3B1A274F2A55}" type="datetimeFigureOut">
              <a:rPr lang="en-US" smtClean="0"/>
              <a:t>4/05/16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0F7815-92F1-C14B-A626-FDB555C8A10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276E15-7F24-F648-ACFE-3B1A274F2A55}" type="datetimeFigureOut">
              <a:rPr lang="en-US" smtClean="0"/>
              <a:t>4/05/16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0F7815-92F1-C14B-A626-FDB555C8A10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AU"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FB276E15-7F24-F648-ACFE-3B1A274F2A55}" type="datetimeFigureOut">
              <a:rPr lang="en-US" smtClean="0"/>
              <a:t>4/05/16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AU"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FB276E15-7F24-F648-ACFE-3B1A274F2A55}" type="datetimeFigureOut">
              <a:rPr lang="en-US" smtClean="0"/>
              <a:t>4/05/16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0F7815-92F1-C14B-A626-FDB555C8A10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FB276E15-7F24-F648-ACFE-3B1A274F2A55}" type="datetimeFigureOut">
              <a:rPr lang="en-US" smtClean="0"/>
              <a:t>4/05/16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0F7815-92F1-C14B-A626-FDB555C8A10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AU"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FB276E15-7F24-F648-ACFE-3B1A274F2A55}" type="datetimeFigureOut">
              <a:rPr lang="en-US" smtClean="0"/>
              <a:t>4/05/16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0F7815-92F1-C14B-A626-FDB555C8A10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AU"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FB276E15-7F24-F648-ACFE-3B1A274F2A55}" type="datetimeFigureOut">
              <a:rPr lang="en-US" smtClean="0"/>
              <a:t>4/05/16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4A0F7815-92F1-C14B-A626-FDB555C8A10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0375" y="1523998"/>
            <a:ext cx="5302251" cy="1724867"/>
          </a:xfrm>
        </p:spPr>
        <p:txBody>
          <a:bodyPr>
            <a:normAutofit/>
          </a:bodyPr>
          <a:lstStyle/>
          <a:p>
            <a:r>
              <a:rPr lang="en-GB" sz="2000" b="1" dirty="0"/>
              <a:t>Law and Religion Scholars Network (LARSN) Annual Conference</a:t>
            </a:r>
            <a:r>
              <a:rPr lang="en-AU" sz="2000" dirty="0"/>
              <a:t/>
            </a:r>
            <a:br>
              <a:rPr lang="en-AU" sz="2000" dirty="0"/>
            </a:br>
            <a:r>
              <a:rPr lang="en-GB" sz="2000" b="1" dirty="0"/>
              <a:t>5 &amp; 6 May, </a:t>
            </a:r>
            <a:r>
              <a:rPr lang="en-GB" sz="2000" b="1" dirty="0" smtClean="0"/>
              <a:t>2016</a:t>
            </a:r>
            <a:endParaRPr lang="en-US" sz="2000" dirty="0"/>
          </a:p>
        </p:txBody>
      </p:sp>
      <p:sp>
        <p:nvSpPr>
          <p:cNvPr id="3" name="Subtitle 2"/>
          <p:cNvSpPr>
            <a:spLocks noGrp="1"/>
          </p:cNvSpPr>
          <p:nvPr>
            <p:ph type="subTitle" idx="1"/>
          </p:nvPr>
        </p:nvSpPr>
        <p:spPr>
          <a:xfrm>
            <a:off x="1322920" y="3480623"/>
            <a:ext cx="6498159" cy="2111374"/>
          </a:xfrm>
        </p:spPr>
        <p:txBody>
          <a:bodyPr>
            <a:normAutofit fontScale="77500" lnSpcReduction="20000"/>
          </a:bodyPr>
          <a:lstStyle/>
          <a:p>
            <a:r>
              <a:rPr lang="en-GB" sz="3200" b="1" dirty="0">
                <a:solidFill>
                  <a:schemeClr val="tx1"/>
                </a:solidFill>
              </a:rPr>
              <a:t>“The </a:t>
            </a:r>
            <a:r>
              <a:rPr lang="en-GB" sz="3200" b="1" i="1" dirty="0">
                <a:solidFill>
                  <a:schemeClr val="tx1"/>
                </a:solidFill>
              </a:rPr>
              <a:t>Bathurst Diocese</a:t>
            </a:r>
            <a:r>
              <a:rPr lang="en-GB" sz="3200" b="1" dirty="0">
                <a:solidFill>
                  <a:schemeClr val="tx1"/>
                </a:solidFill>
              </a:rPr>
              <a:t> decision and its implications for the civil liability in contract and tort of church institutions</a:t>
            </a:r>
            <a:r>
              <a:rPr lang="en-GB" sz="3200" b="1" dirty="0" smtClean="0">
                <a:solidFill>
                  <a:schemeClr val="tx1"/>
                </a:solidFill>
              </a:rPr>
              <a:t>”</a:t>
            </a:r>
          </a:p>
          <a:p>
            <a:endParaRPr lang="en-AU" sz="3200" b="1" dirty="0">
              <a:solidFill>
                <a:schemeClr val="tx1"/>
              </a:solidFill>
            </a:endParaRPr>
          </a:p>
          <a:p>
            <a:r>
              <a:rPr lang="en-US" sz="2600" b="1" dirty="0" smtClean="0">
                <a:solidFill>
                  <a:schemeClr val="tx1"/>
                </a:solidFill>
              </a:rPr>
              <a:t>Associate Professor Neil Foster</a:t>
            </a:r>
          </a:p>
          <a:p>
            <a:r>
              <a:rPr lang="en-US" sz="2600" b="1" dirty="0" smtClean="0">
                <a:solidFill>
                  <a:schemeClr val="tx1"/>
                </a:solidFill>
              </a:rPr>
              <a:t>Newcastle Law School, NSW</a:t>
            </a:r>
            <a:endParaRPr lang="en-US" sz="2600" b="1" dirty="0">
              <a:solidFill>
                <a:schemeClr val="tx1"/>
              </a:solidFill>
            </a:endParaRP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06375" y="144462"/>
            <a:ext cx="1619250" cy="1552575"/>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7364514" y="78952"/>
            <a:ext cx="1742440" cy="1165225"/>
          </a:xfrm>
          <a:prstGeom prst="rect">
            <a:avLst/>
          </a:prstGeom>
        </p:spPr>
      </p:pic>
      <p:pic>
        <p:nvPicPr>
          <p:cNvPr id="6" name="Picture 14" descr="UON_Square_FacSq_BusLaw"/>
          <p:cNvPicPr>
            <a:picLocks noChangeAspect="1" noChangeArrowheads="1"/>
          </p:cNvPicPr>
          <p:nvPr/>
        </p:nvPicPr>
        <p:blipFill>
          <a:blip r:embed="rId4"/>
          <a:srcRect/>
          <a:stretch>
            <a:fillRect/>
          </a:stretch>
        </p:blipFill>
        <p:spPr bwMode="auto">
          <a:xfrm>
            <a:off x="7994758" y="4536310"/>
            <a:ext cx="1149242" cy="2321690"/>
          </a:xfrm>
          <a:prstGeom prst="rect">
            <a:avLst/>
          </a:prstGeom>
          <a:noFill/>
        </p:spPr>
      </p:pic>
    </p:spTree>
    <p:extLst>
      <p:ext uri="{BB962C8B-B14F-4D97-AF65-F5344CB8AC3E}">
        <p14:creationId xmlns:p14="http://schemas.microsoft.com/office/powerpoint/2010/main" val="414238275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Liability of Denominations</a:t>
            </a:r>
            <a:r>
              <a:rPr lang="en-AU" b="1" dirty="0"/>
              <a:t/>
            </a:r>
            <a:br>
              <a:rPr lang="en-AU" b="1" dirty="0"/>
            </a:br>
            <a:endParaRPr lang="en-US" dirty="0"/>
          </a:p>
        </p:txBody>
      </p:sp>
      <p:sp>
        <p:nvSpPr>
          <p:cNvPr id="3" name="Content Placeholder 2"/>
          <p:cNvSpPr>
            <a:spLocks noGrp="1"/>
          </p:cNvSpPr>
          <p:nvPr>
            <p:ph idx="1"/>
          </p:nvPr>
        </p:nvSpPr>
        <p:spPr/>
        <p:txBody>
          <a:bodyPr>
            <a:normAutofit lnSpcReduction="10000"/>
          </a:bodyPr>
          <a:lstStyle/>
          <a:p>
            <a:r>
              <a:rPr lang="en-US" b="1" dirty="0" smtClean="0"/>
              <a:t>Legal “personality” of major Christian denominations often unclear</a:t>
            </a:r>
          </a:p>
          <a:p>
            <a:pPr algn="just"/>
            <a:r>
              <a:rPr lang="en-AU" b="1" dirty="0" smtClean="0"/>
              <a:t>Creates </a:t>
            </a:r>
            <a:r>
              <a:rPr lang="en-AU" b="1" dirty="0" err="1" smtClean="0"/>
              <a:t>probems</a:t>
            </a:r>
            <a:r>
              <a:rPr lang="en-AU" b="1" dirty="0" smtClean="0"/>
              <a:t> for </a:t>
            </a:r>
            <a:r>
              <a:rPr lang="en-AU" b="1" dirty="0"/>
              <a:t>both “</a:t>
            </a:r>
            <a:r>
              <a:rPr lang="en-AU" b="1" i="1" dirty="0"/>
              <a:t>external</a:t>
            </a:r>
            <a:r>
              <a:rPr lang="en-AU" b="1" dirty="0"/>
              <a:t>” relationships (entry into contracts, holding property as against outsiders, being bound by legal obligations such as duties under tort law and the criminal law), and also “</a:t>
            </a:r>
            <a:r>
              <a:rPr lang="en-AU" b="1" i="1" dirty="0"/>
              <a:t>internal</a:t>
            </a:r>
            <a:r>
              <a:rPr lang="en-AU" b="1" dirty="0"/>
              <a:t>” relationships (how do churches manage their own affairs? who appoints leaders and how? who makes decisions as to what is done? who controls property? how are decisions are made in relation to their members and their “workers”?</a:t>
            </a:r>
            <a:r>
              <a:rPr lang="en-AU" b="1" dirty="0" smtClean="0"/>
              <a:t>)</a:t>
            </a:r>
            <a:endParaRPr lang="en-AU" b="1" dirty="0"/>
          </a:p>
          <a:p>
            <a:endParaRPr lang="en-US" b="1" dirty="0"/>
          </a:p>
        </p:txBody>
      </p:sp>
    </p:spTree>
    <p:extLst>
      <p:ext uri="{BB962C8B-B14F-4D97-AF65-F5344CB8AC3E}">
        <p14:creationId xmlns:p14="http://schemas.microsoft.com/office/powerpoint/2010/main" val="173845436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Liability of Denominations</a:t>
            </a:r>
            <a:endParaRPr lang="en-US" dirty="0"/>
          </a:p>
        </p:txBody>
      </p:sp>
      <p:sp>
        <p:nvSpPr>
          <p:cNvPr id="3" name="Content Placeholder 2"/>
          <p:cNvSpPr>
            <a:spLocks noGrp="1"/>
          </p:cNvSpPr>
          <p:nvPr>
            <p:ph idx="1"/>
          </p:nvPr>
        </p:nvSpPr>
        <p:spPr/>
        <p:txBody>
          <a:bodyPr>
            <a:normAutofit/>
          </a:bodyPr>
          <a:lstStyle/>
          <a:p>
            <a:r>
              <a:rPr lang="en-US" dirty="0" smtClean="0"/>
              <a:t>Main options seem to be:</a:t>
            </a:r>
          </a:p>
          <a:p>
            <a:r>
              <a:rPr lang="en-AU" dirty="0"/>
              <a:t>an undifferentiated mass of people who choose to act together- an “</a:t>
            </a:r>
            <a:r>
              <a:rPr lang="en-AU" b="1" dirty="0"/>
              <a:t>unincorporated association</a:t>
            </a:r>
            <a:r>
              <a:rPr lang="en-AU" dirty="0"/>
              <a:t>.” </a:t>
            </a:r>
            <a:endParaRPr lang="en-AU" dirty="0" smtClean="0"/>
          </a:p>
          <a:p>
            <a:r>
              <a:rPr lang="en-AU" dirty="0" smtClean="0"/>
              <a:t>formally </a:t>
            </a:r>
            <a:r>
              <a:rPr lang="en-AU" dirty="0"/>
              <a:t>“</a:t>
            </a:r>
            <a:r>
              <a:rPr lang="en-AU" b="1" dirty="0"/>
              <a:t>established</a:t>
            </a:r>
            <a:r>
              <a:rPr lang="en-AU" dirty="0"/>
              <a:t>” (in the narrow sense of “set up”) by legislation, often an Act of Parliament. </a:t>
            </a:r>
            <a:endParaRPr lang="en-AU" dirty="0" smtClean="0"/>
          </a:p>
          <a:p>
            <a:r>
              <a:rPr lang="en-AU" dirty="0" smtClean="0"/>
              <a:t>Or </a:t>
            </a:r>
            <a:r>
              <a:rPr lang="en-AU" dirty="0"/>
              <a:t>it may operate as a formally </a:t>
            </a:r>
            <a:r>
              <a:rPr lang="en-AU" b="1" dirty="0"/>
              <a:t>incorporated body</a:t>
            </a:r>
            <a:r>
              <a:rPr lang="en-AU" dirty="0"/>
              <a:t>, either as a “not for profit” organisation, or under a “corporate” model and be incorporated as a company</a:t>
            </a:r>
            <a:r>
              <a:rPr lang="en-AU" dirty="0"/>
              <a:t> </a:t>
            </a:r>
            <a:endParaRPr lang="en-US" dirty="0"/>
          </a:p>
        </p:txBody>
      </p:sp>
    </p:spTree>
    <p:extLst>
      <p:ext uri="{BB962C8B-B14F-4D97-AF65-F5344CB8AC3E}">
        <p14:creationId xmlns:p14="http://schemas.microsoft.com/office/powerpoint/2010/main" val="20107372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Liability of Denominations</a:t>
            </a:r>
            <a:endParaRPr lang="en-US" dirty="0"/>
          </a:p>
        </p:txBody>
      </p:sp>
      <p:sp>
        <p:nvSpPr>
          <p:cNvPr id="3" name="Content Placeholder 2"/>
          <p:cNvSpPr>
            <a:spLocks noGrp="1"/>
          </p:cNvSpPr>
          <p:nvPr>
            <p:ph idx="1"/>
          </p:nvPr>
        </p:nvSpPr>
        <p:spPr/>
        <p:txBody>
          <a:bodyPr>
            <a:normAutofit/>
          </a:bodyPr>
          <a:lstStyle/>
          <a:p>
            <a:r>
              <a:rPr lang="en-AU" dirty="0" smtClean="0"/>
              <a:t>Difference between “property holding” corporations and management of clergy </a:t>
            </a:r>
            <a:r>
              <a:rPr lang="en-AU" dirty="0" err="1" smtClean="0"/>
              <a:t>etc</a:t>
            </a:r>
            <a:endParaRPr lang="en-AU" dirty="0" smtClean="0"/>
          </a:p>
          <a:p>
            <a:r>
              <a:rPr lang="en-AU" dirty="0" err="1" smtClean="0"/>
              <a:t>Eg</a:t>
            </a:r>
            <a:r>
              <a:rPr lang="en-AU" dirty="0" smtClean="0"/>
              <a:t> </a:t>
            </a:r>
            <a:r>
              <a:rPr lang="en-AU" b="1" dirty="0" smtClean="0"/>
              <a:t>in </a:t>
            </a:r>
            <a:r>
              <a:rPr lang="en-GB" b="1" i="1" dirty="0"/>
              <a:t>Trustees of the Roman Catholic Church v </a:t>
            </a:r>
            <a:r>
              <a:rPr lang="en-GB" b="1" i="1" dirty="0" smtClean="0"/>
              <a:t>Ellis </a:t>
            </a:r>
            <a:r>
              <a:rPr lang="en-GB" b="1" dirty="0" smtClean="0"/>
              <a:t>[</a:t>
            </a:r>
            <a:r>
              <a:rPr lang="en-GB" b="1" dirty="0"/>
              <a:t>2007] NSWCA 117 </a:t>
            </a:r>
            <a:r>
              <a:rPr lang="en-GB" dirty="0"/>
              <a:t>the NSW Court of Appeal held that the statutory entity created to hold property for the Roman Catholic Church under the </a:t>
            </a:r>
            <a:r>
              <a:rPr lang="en-GB" i="1" dirty="0"/>
              <a:t>Roman Catholic Church Trust Property Act</a:t>
            </a:r>
            <a:r>
              <a:rPr lang="en-GB" dirty="0"/>
              <a:t> 1936 (NSW) could not be sued as responsible for sexual assault committed by a priest, as that entity had no control over the actions of the priests. </a:t>
            </a:r>
            <a:endParaRPr lang="en-US" dirty="0"/>
          </a:p>
        </p:txBody>
      </p:sp>
    </p:spTree>
    <p:extLst>
      <p:ext uri="{BB962C8B-B14F-4D97-AF65-F5344CB8AC3E}">
        <p14:creationId xmlns:p14="http://schemas.microsoft.com/office/powerpoint/2010/main" val="166612690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Liability of Denominations</a:t>
            </a:r>
            <a:endParaRPr lang="en-US" dirty="0"/>
          </a:p>
        </p:txBody>
      </p:sp>
      <p:sp>
        <p:nvSpPr>
          <p:cNvPr id="3" name="Content Placeholder 2"/>
          <p:cNvSpPr>
            <a:spLocks noGrp="1"/>
          </p:cNvSpPr>
          <p:nvPr>
            <p:ph idx="1"/>
          </p:nvPr>
        </p:nvSpPr>
        <p:spPr/>
        <p:txBody>
          <a:bodyPr>
            <a:normAutofit fontScale="92500"/>
          </a:bodyPr>
          <a:lstStyle/>
          <a:p>
            <a:r>
              <a:rPr lang="en-AU" dirty="0" err="1" smtClean="0"/>
              <a:t>Eg</a:t>
            </a:r>
            <a:r>
              <a:rPr lang="en-AU" dirty="0" smtClean="0"/>
              <a:t> </a:t>
            </a:r>
            <a:r>
              <a:rPr lang="en-AU" i="1" dirty="0"/>
              <a:t>Victorian </a:t>
            </a:r>
            <a:r>
              <a:rPr lang="en-AU" i="1" dirty="0" err="1"/>
              <a:t>WorkCover</a:t>
            </a:r>
            <a:r>
              <a:rPr lang="en-AU" i="1" dirty="0"/>
              <a:t> Authority v Roman Catholic Trust Corporation for the Diocese of Melbourne</a:t>
            </a:r>
            <a:r>
              <a:rPr lang="en-AU" dirty="0"/>
              <a:t> [2013] VCC 71, </a:t>
            </a:r>
            <a:r>
              <a:rPr lang="en-AU" dirty="0" smtClean="0"/>
              <a:t>accepted </a:t>
            </a:r>
            <a:r>
              <a:rPr lang="en-AU" dirty="0"/>
              <a:t>the evidence in that case that “the Archdiocese of Melbourne is an unincorporated association”</a:t>
            </a:r>
            <a:r>
              <a:rPr lang="en-AU" dirty="0"/>
              <a:t> </a:t>
            </a:r>
            <a:r>
              <a:rPr lang="en-GB" dirty="0" smtClean="0"/>
              <a:t>. </a:t>
            </a:r>
          </a:p>
          <a:p>
            <a:r>
              <a:rPr lang="en-AU" i="1" dirty="0"/>
              <a:t>Trustees for the Roman Catholic Church for the Archdiocese of Sydney v TGP Architects and Planners Pty Ltd</a:t>
            </a:r>
            <a:r>
              <a:rPr lang="en-AU" dirty="0"/>
              <a:t> [2005] NSWSC 381 at [22]  </a:t>
            </a:r>
          </a:p>
          <a:p>
            <a:pPr lvl="1"/>
            <a:r>
              <a:rPr lang="en-GB" dirty="0"/>
              <a:t>The [civil law] does not recognise a parish as having any separate legal personality. Indeed, it does not recognise a church, or parish, as having any separate legal personality. Rather, churches and parishes are voluntary unincorporated associations in the eyes of the civil law.</a:t>
            </a:r>
            <a:endParaRPr lang="en-AU" dirty="0"/>
          </a:p>
          <a:p>
            <a:endParaRPr lang="en-US" dirty="0"/>
          </a:p>
        </p:txBody>
      </p:sp>
    </p:spTree>
    <p:extLst>
      <p:ext uri="{BB962C8B-B14F-4D97-AF65-F5344CB8AC3E}">
        <p14:creationId xmlns:p14="http://schemas.microsoft.com/office/powerpoint/2010/main" val="183823618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Liability of Denominations</a:t>
            </a:r>
            <a:endParaRPr lang="en-US" dirty="0"/>
          </a:p>
        </p:txBody>
      </p:sp>
      <p:sp>
        <p:nvSpPr>
          <p:cNvPr id="3" name="Content Placeholder 2"/>
          <p:cNvSpPr>
            <a:spLocks noGrp="1"/>
          </p:cNvSpPr>
          <p:nvPr>
            <p:ph idx="1"/>
          </p:nvPr>
        </p:nvSpPr>
        <p:spPr/>
        <p:txBody>
          <a:bodyPr>
            <a:normAutofit lnSpcReduction="10000"/>
          </a:bodyPr>
          <a:lstStyle/>
          <a:p>
            <a:r>
              <a:rPr lang="en-AU" i="1" dirty="0"/>
              <a:t>Sturt v the Right Reverend Dr Brian </a:t>
            </a:r>
            <a:r>
              <a:rPr lang="en-AU" i="1" dirty="0" err="1"/>
              <a:t>Farran</a:t>
            </a:r>
            <a:r>
              <a:rPr lang="en-AU" i="1" dirty="0"/>
              <a:t> Bishop of Newcastle </a:t>
            </a:r>
            <a:r>
              <a:rPr lang="en-AU" dirty="0"/>
              <a:t>[2012] NSWSC 400 </a:t>
            </a:r>
            <a:r>
              <a:rPr lang="en-AU" dirty="0" smtClean="0"/>
              <a:t>involved question whether priests subject to disciplinary sanctions for sexual misconduct could challenge those sanctions</a:t>
            </a:r>
          </a:p>
          <a:p>
            <a:r>
              <a:rPr lang="en-AU" dirty="0" smtClean="0"/>
              <a:t>Held that even where members of an unincorporated </a:t>
            </a:r>
            <a:r>
              <a:rPr lang="en-AU" dirty="0" err="1" smtClean="0"/>
              <a:t>assocation</a:t>
            </a:r>
            <a:r>
              <a:rPr lang="en-AU" dirty="0" smtClean="0"/>
              <a:t> are involved, the court may give a remedy if their livelihood or other privileges are stake</a:t>
            </a:r>
          </a:p>
          <a:p>
            <a:r>
              <a:rPr lang="en-AU" dirty="0" smtClean="0"/>
              <a:t>But on the facts proper procedures in removing the priests from office were followed so challenge did not succeed</a:t>
            </a:r>
            <a:endParaRPr lang="en-US" dirty="0"/>
          </a:p>
        </p:txBody>
      </p:sp>
    </p:spTree>
    <p:extLst>
      <p:ext uri="{BB962C8B-B14F-4D97-AF65-F5344CB8AC3E}">
        <p14:creationId xmlns:p14="http://schemas.microsoft.com/office/powerpoint/2010/main" val="142106301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Facts of the </a:t>
            </a:r>
            <a:r>
              <a:rPr lang="en-GB" b="1" i="1" dirty="0"/>
              <a:t>Bathurst Diocese </a:t>
            </a:r>
            <a:r>
              <a:rPr lang="en-GB" b="1" i="1" dirty="0" smtClean="0"/>
              <a:t>Case</a:t>
            </a:r>
            <a:endParaRPr lang="en-US" dirty="0"/>
          </a:p>
        </p:txBody>
      </p:sp>
      <p:sp>
        <p:nvSpPr>
          <p:cNvPr id="3" name="Content Placeholder 2"/>
          <p:cNvSpPr>
            <a:spLocks noGrp="1"/>
          </p:cNvSpPr>
          <p:nvPr>
            <p:ph idx="1"/>
          </p:nvPr>
        </p:nvSpPr>
        <p:spPr/>
        <p:txBody>
          <a:bodyPr>
            <a:normAutofit lnSpcReduction="10000"/>
          </a:bodyPr>
          <a:lstStyle/>
          <a:p>
            <a:r>
              <a:rPr lang="en-US" dirty="0" smtClean="0"/>
              <a:t>Main decision is </a:t>
            </a:r>
            <a:r>
              <a:rPr lang="en-GB" i="1" dirty="0"/>
              <a:t>Anglican Development Fund Diocese of Bathurst v Palmer</a:t>
            </a:r>
            <a:r>
              <a:rPr lang="en-GB" dirty="0"/>
              <a:t> [2015] NSWSC 1856 (10 Dec 2015) </a:t>
            </a:r>
            <a:endParaRPr lang="en-GB" dirty="0" smtClean="0"/>
          </a:p>
          <a:p>
            <a:r>
              <a:rPr lang="en-US" dirty="0" smtClean="0"/>
              <a:t>Diocese part of Anglican Church of Australia, fairly independent as all are</a:t>
            </a:r>
          </a:p>
          <a:p>
            <a:r>
              <a:rPr lang="en-US" dirty="0" smtClean="0"/>
              <a:t>Run by Synod, but “Bishop in Council” (BIC) makes executive decisions between Synods</a:t>
            </a:r>
          </a:p>
          <a:p>
            <a:r>
              <a:rPr lang="en-GB" dirty="0"/>
              <a:t>Anglican Development Fund Diocese of Bathurst (ADF)</a:t>
            </a:r>
            <a:r>
              <a:rPr lang="en-AU" dirty="0"/>
              <a:t> </a:t>
            </a:r>
            <a:r>
              <a:rPr lang="en-AU" dirty="0" smtClean="0"/>
              <a:t>– set up to “lend money” for diocesan ministry purposes</a:t>
            </a:r>
            <a:endParaRPr lang="en-US" dirty="0"/>
          </a:p>
        </p:txBody>
      </p:sp>
    </p:spTree>
    <p:extLst>
      <p:ext uri="{BB962C8B-B14F-4D97-AF65-F5344CB8AC3E}">
        <p14:creationId xmlns:p14="http://schemas.microsoft.com/office/powerpoint/2010/main" val="227847321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Facts of the </a:t>
            </a:r>
            <a:r>
              <a:rPr lang="en-GB" b="1" i="1" dirty="0"/>
              <a:t>Bathurst Diocese </a:t>
            </a:r>
            <a:r>
              <a:rPr lang="en-GB" b="1" i="1" dirty="0" smtClean="0"/>
              <a:t>Case</a:t>
            </a:r>
            <a:endParaRPr lang="en-US" dirty="0"/>
          </a:p>
        </p:txBody>
      </p:sp>
      <p:sp>
        <p:nvSpPr>
          <p:cNvPr id="3" name="Content Placeholder 2"/>
          <p:cNvSpPr>
            <a:spLocks noGrp="1"/>
          </p:cNvSpPr>
          <p:nvPr>
            <p:ph idx="1"/>
          </p:nvPr>
        </p:nvSpPr>
        <p:spPr/>
        <p:txBody>
          <a:bodyPr>
            <a:normAutofit lnSpcReduction="10000"/>
          </a:bodyPr>
          <a:lstStyle/>
          <a:p>
            <a:r>
              <a:rPr lang="en-GB" dirty="0"/>
              <a:t>the ADF borrowed a large amount of money, </a:t>
            </a:r>
            <a:r>
              <a:rPr lang="en-GB" dirty="0" smtClean="0"/>
              <a:t>some </a:t>
            </a:r>
            <a:r>
              <a:rPr lang="en-GB" dirty="0"/>
              <a:t>$40 million, from the Commonwealth Bank. </a:t>
            </a:r>
            <a:endParaRPr lang="en-GB" dirty="0" smtClean="0"/>
          </a:p>
          <a:p>
            <a:r>
              <a:rPr lang="en-GB" dirty="0" smtClean="0"/>
              <a:t>It </a:t>
            </a:r>
            <a:r>
              <a:rPr lang="en-GB" dirty="0"/>
              <a:t>lent that money to the management of some newly established church schools</a:t>
            </a:r>
            <a:r>
              <a:rPr lang="en-GB" dirty="0" smtClean="0"/>
              <a:t>.</a:t>
            </a:r>
          </a:p>
          <a:p>
            <a:r>
              <a:rPr lang="en-GB" dirty="0" smtClean="0"/>
              <a:t> </a:t>
            </a:r>
            <a:r>
              <a:rPr lang="en-GB" dirty="0"/>
              <a:t>Those schools proved not to be self-sustaining, and more money was lent (in some cases, contrary to advice the Board of ADF had received from external advisors). </a:t>
            </a:r>
            <a:endParaRPr lang="en-GB" dirty="0" smtClean="0"/>
          </a:p>
          <a:p>
            <a:r>
              <a:rPr lang="en-GB" dirty="0" smtClean="0"/>
              <a:t>In </a:t>
            </a:r>
            <a:r>
              <a:rPr lang="en-GB" dirty="0"/>
              <a:t>the end, the money was all lost, and the diocese was not able to repay the Bank</a:t>
            </a:r>
            <a:r>
              <a:rPr lang="en-AU" dirty="0"/>
              <a:t> </a:t>
            </a:r>
            <a:endParaRPr lang="en-US" dirty="0"/>
          </a:p>
        </p:txBody>
      </p:sp>
    </p:spTree>
    <p:extLst>
      <p:ext uri="{BB962C8B-B14F-4D97-AF65-F5344CB8AC3E}">
        <p14:creationId xmlns:p14="http://schemas.microsoft.com/office/powerpoint/2010/main" val="349954651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Facts of the </a:t>
            </a:r>
            <a:r>
              <a:rPr lang="en-GB" b="1" i="1" dirty="0"/>
              <a:t>Bathurst Diocese </a:t>
            </a:r>
            <a:r>
              <a:rPr lang="en-GB" b="1" i="1" dirty="0" smtClean="0"/>
              <a:t>Case</a:t>
            </a:r>
            <a:endParaRPr lang="en-US" dirty="0"/>
          </a:p>
        </p:txBody>
      </p:sp>
      <p:sp>
        <p:nvSpPr>
          <p:cNvPr id="3" name="Content Placeholder 2"/>
          <p:cNvSpPr>
            <a:spLocks noGrp="1"/>
          </p:cNvSpPr>
          <p:nvPr>
            <p:ph idx="1"/>
          </p:nvPr>
        </p:nvSpPr>
        <p:spPr/>
        <p:txBody>
          <a:bodyPr>
            <a:normAutofit/>
          </a:bodyPr>
          <a:lstStyle/>
          <a:p>
            <a:r>
              <a:rPr lang="en-AU" dirty="0" smtClean="0"/>
              <a:t>Bank had relied on a “Letter of Comfort” from former Bishop </a:t>
            </a:r>
            <a:r>
              <a:rPr lang="en-AU" dirty="0" err="1" smtClean="0"/>
              <a:t>Hurford</a:t>
            </a:r>
            <a:r>
              <a:rPr lang="en-AU" dirty="0" smtClean="0"/>
              <a:t> when supplying the money</a:t>
            </a:r>
          </a:p>
          <a:p>
            <a:r>
              <a:rPr lang="en-AU" dirty="0" smtClean="0"/>
              <a:t>But no specific charge over identifiable assets</a:t>
            </a:r>
          </a:p>
          <a:p>
            <a:r>
              <a:rPr lang="en-AU" dirty="0" smtClean="0"/>
              <a:t>So issue raised about who had the bank contracted with, did whoever it was have authority to enter into the contract, how could the money be recouped?</a:t>
            </a:r>
            <a:endParaRPr lang="en-US" dirty="0"/>
          </a:p>
        </p:txBody>
      </p:sp>
    </p:spTree>
    <p:extLst>
      <p:ext uri="{BB962C8B-B14F-4D97-AF65-F5344CB8AC3E}">
        <p14:creationId xmlns:p14="http://schemas.microsoft.com/office/powerpoint/2010/main" val="214232339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The Facts of the </a:t>
            </a:r>
            <a:r>
              <a:rPr lang="en-GB" b="1" i="1" dirty="0"/>
              <a:t>Bathurst Diocese </a:t>
            </a:r>
            <a:r>
              <a:rPr lang="en-GB" b="1" i="1" dirty="0" smtClean="0"/>
              <a:t>Case</a:t>
            </a:r>
            <a:endParaRPr lang="en-US" dirty="0"/>
          </a:p>
        </p:txBody>
      </p:sp>
      <p:sp>
        <p:nvSpPr>
          <p:cNvPr id="3" name="Content Placeholder 2"/>
          <p:cNvSpPr>
            <a:spLocks noGrp="1"/>
          </p:cNvSpPr>
          <p:nvPr>
            <p:ph idx="1"/>
          </p:nvPr>
        </p:nvSpPr>
        <p:spPr/>
        <p:txBody>
          <a:bodyPr>
            <a:normAutofit fontScale="92500"/>
          </a:bodyPr>
          <a:lstStyle/>
          <a:p>
            <a:r>
              <a:rPr lang="en-AU" dirty="0" smtClean="0"/>
              <a:t>Two main actions remained at trial (other settled)</a:t>
            </a:r>
            <a:endParaRPr lang="en-AU" dirty="0"/>
          </a:p>
          <a:p>
            <a:pPr lvl="0"/>
            <a:r>
              <a:rPr lang="en-US" dirty="0"/>
              <a:t>The “Bank case”- see [40], where the Commonwealth Bank was suing the BIC as managers of the diocese, to require them to liquidate diocesan assets to make up the money owing to the Bank from the ADF. (The order sought here was that assets be sold and the money paid to the ADF.)</a:t>
            </a:r>
            <a:endParaRPr lang="en-AU" dirty="0"/>
          </a:p>
          <a:p>
            <a:pPr lvl="0"/>
            <a:r>
              <a:rPr lang="en-US" dirty="0"/>
              <a:t>The “ADF case”- see [41], where the ADF also sued the BIC as diocesan managers, in this case on its own account requiring liquidation of diocesan assets to enable ADF to pay the money it owes to the Bank.</a:t>
            </a:r>
            <a:endParaRPr lang="en-AU" dirty="0"/>
          </a:p>
        </p:txBody>
      </p:sp>
    </p:spTree>
    <p:extLst>
      <p:ext uri="{BB962C8B-B14F-4D97-AF65-F5344CB8AC3E}">
        <p14:creationId xmlns:p14="http://schemas.microsoft.com/office/powerpoint/2010/main" val="41483332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p:txBody>
          <a:bodyPr>
            <a:normAutofit fontScale="92500" lnSpcReduction="20000"/>
          </a:bodyPr>
          <a:lstStyle/>
          <a:p>
            <a:r>
              <a:rPr lang="en-US" dirty="0" smtClean="0"/>
              <a:t>Five main issues </a:t>
            </a:r>
            <a:r>
              <a:rPr lang="en-US" dirty="0" err="1" smtClean="0"/>
              <a:t>indentified</a:t>
            </a:r>
            <a:r>
              <a:rPr lang="en-US" dirty="0" smtClean="0"/>
              <a:t>:</a:t>
            </a:r>
          </a:p>
          <a:p>
            <a:r>
              <a:rPr lang="en-US" b="1" dirty="0"/>
              <a:t>For the Bank (see </a:t>
            </a:r>
            <a:r>
              <a:rPr lang="en-US" b="1" dirty="0" err="1"/>
              <a:t>paras</a:t>
            </a:r>
            <a:r>
              <a:rPr lang="en-US" b="1" dirty="0"/>
              <a:t> [156]-[164])</a:t>
            </a:r>
            <a:endParaRPr lang="en-AU" dirty="0"/>
          </a:p>
          <a:p>
            <a:pPr lvl="0"/>
            <a:r>
              <a:rPr lang="en-US" dirty="0" smtClean="0"/>
              <a:t>1. Had </a:t>
            </a:r>
            <a:r>
              <a:rPr lang="en-US" dirty="0"/>
              <a:t>there been an intention to enter into legal relations when the then Bishop issued the “Letter of Comfort”, so that the Bank had a contractual right to require BIC to cause the loan to be repaid from diocesan funds?</a:t>
            </a:r>
            <a:endParaRPr lang="en-AU" dirty="0"/>
          </a:p>
          <a:p>
            <a:pPr lvl="0"/>
            <a:r>
              <a:rPr lang="en-US" dirty="0" smtClean="0"/>
              <a:t>2. Is </a:t>
            </a:r>
            <a:r>
              <a:rPr lang="en-US" dirty="0"/>
              <a:t>so, with whom was the Bank entering into a contract for the money to be repaid? Which “BIC” was liable- the members of the body at the time the initial arrangement was made, or the current members of the body</a:t>
            </a:r>
            <a:r>
              <a:rPr lang="en-US" dirty="0" smtClean="0"/>
              <a:t>?</a:t>
            </a:r>
            <a:endParaRPr lang="en-AU" dirty="0"/>
          </a:p>
        </p:txBody>
      </p:sp>
    </p:spTree>
    <p:extLst>
      <p:ext uri="{BB962C8B-B14F-4D97-AF65-F5344CB8AC3E}">
        <p14:creationId xmlns:p14="http://schemas.microsoft.com/office/powerpoint/2010/main" val="217642979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p:txBody>
          <a:bodyPr>
            <a:normAutofit fontScale="92500" lnSpcReduction="20000"/>
          </a:bodyPr>
          <a:lstStyle/>
          <a:p>
            <a:pPr lvl="0"/>
            <a:r>
              <a:rPr lang="en-US" dirty="0" smtClean="0"/>
              <a:t>3. Regardless </a:t>
            </a:r>
            <a:r>
              <a:rPr lang="en-US" dirty="0"/>
              <a:t>of whether there was a binding contract, did the BIC have a “duty” to cause the Bank loan to be repaid out of diocesan funds, so as to give the Bank a remedy under 65 of the </a:t>
            </a:r>
            <a:r>
              <a:rPr lang="en-US" i="1" dirty="0"/>
              <a:t>Supreme Court Act 1970 </a:t>
            </a:r>
            <a:r>
              <a:rPr lang="en-US" dirty="0"/>
              <a:t>(NSW)?</a:t>
            </a:r>
            <a:endParaRPr lang="en-AU" dirty="0"/>
          </a:p>
          <a:p>
            <a:pPr lvl="0"/>
            <a:r>
              <a:rPr lang="en-US" dirty="0" smtClean="0"/>
              <a:t>4. For </a:t>
            </a:r>
            <a:r>
              <a:rPr lang="en-US" dirty="0"/>
              <a:t>the purposes of carrying out its obligations to repay, could the BIC get access to church trust funds, the purposes of which might not explicitly authorize them being used to repay diocesan debts</a:t>
            </a:r>
            <a:r>
              <a:rPr lang="en-US" dirty="0" smtClean="0"/>
              <a:t>?</a:t>
            </a:r>
            <a:endParaRPr lang="en-AU" dirty="0"/>
          </a:p>
          <a:p>
            <a:r>
              <a:rPr lang="en-US" b="1" dirty="0"/>
              <a:t>For the ADF (see </a:t>
            </a:r>
            <a:r>
              <a:rPr lang="en-US" b="1" dirty="0" err="1"/>
              <a:t>paras</a:t>
            </a:r>
            <a:r>
              <a:rPr lang="en-US" b="1" dirty="0"/>
              <a:t> [165]-[176]</a:t>
            </a:r>
            <a:endParaRPr lang="en-AU" dirty="0"/>
          </a:p>
          <a:p>
            <a:r>
              <a:rPr lang="en-GB" smtClean="0"/>
              <a:t>5. Did </a:t>
            </a:r>
            <a:r>
              <a:rPr lang="en-GB" dirty="0"/>
              <a:t>the ADF, as a part of the diocesan “structure”, have the right to require an ordinance to be passed to levy diocesan funds to repay the money?</a:t>
            </a:r>
            <a:r>
              <a:rPr lang="en-AU" dirty="0"/>
              <a:t> </a:t>
            </a:r>
            <a:endParaRPr lang="en-US" dirty="0"/>
          </a:p>
        </p:txBody>
      </p:sp>
    </p:spTree>
    <p:extLst>
      <p:ext uri="{BB962C8B-B14F-4D97-AF65-F5344CB8AC3E}">
        <p14:creationId xmlns:p14="http://schemas.microsoft.com/office/powerpoint/2010/main" val="165414135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p:txBody>
          <a:bodyPr>
            <a:normAutofit fontScale="70000" lnSpcReduction="20000"/>
          </a:bodyPr>
          <a:lstStyle/>
          <a:p>
            <a:r>
              <a:rPr lang="en-US" dirty="0" err="1"/>
              <a:t>Hammerschlag</a:t>
            </a:r>
            <a:r>
              <a:rPr lang="en-US" dirty="0"/>
              <a:t> J summed up counsel for the BIC’s argument as follows at [182]</a:t>
            </a:r>
            <a:r>
              <a:rPr lang="en-US" dirty="0" smtClean="0"/>
              <a:t>:</a:t>
            </a:r>
            <a:endParaRPr lang="en-AU" dirty="0"/>
          </a:p>
          <a:p>
            <a:r>
              <a:rPr lang="en-GB" dirty="0" smtClean="0"/>
              <a:t>“It </a:t>
            </a:r>
            <a:r>
              <a:rPr lang="en-GB" dirty="0"/>
              <a:t>denies the existence of the Diocese as an institution capable of incurring obligations which it formally and solemnly undertook</a:t>
            </a:r>
            <a:r>
              <a:rPr lang="en-GB" dirty="0" smtClean="0"/>
              <a:t>.</a:t>
            </a:r>
          </a:p>
          <a:p>
            <a:r>
              <a:rPr lang="en-GB" dirty="0" smtClean="0"/>
              <a:t> </a:t>
            </a:r>
            <a:r>
              <a:rPr lang="en-GB" dirty="0"/>
              <a:t>It denies the authority of its former Bishop and titular and spiritual head to have incurred obligations on its behalf which he formally and solemnly undertook. </a:t>
            </a:r>
            <a:endParaRPr lang="en-GB" dirty="0" smtClean="0"/>
          </a:p>
          <a:p>
            <a:r>
              <a:rPr lang="en-GB" dirty="0" smtClean="0"/>
              <a:t>It </a:t>
            </a:r>
            <a:r>
              <a:rPr lang="en-GB" dirty="0"/>
              <a:t>denies that obligations formally and solemnly undertaken are legally binding. It denies the existence of formal documents of obligation where there is clear and cogent evidence of their existence</a:t>
            </a:r>
            <a:r>
              <a:rPr lang="en-GB" dirty="0" smtClean="0"/>
              <a:t>.</a:t>
            </a:r>
          </a:p>
          <a:p>
            <a:r>
              <a:rPr lang="en-GB" dirty="0" smtClean="0"/>
              <a:t>property </a:t>
            </a:r>
            <a:r>
              <a:rPr lang="en-GB" dirty="0"/>
              <a:t>available to be used to discharge obligations it may be found to </a:t>
            </a:r>
            <a:r>
              <a:rPr lang="en-GB" dirty="0" smtClean="0"/>
              <a:t>owe</a:t>
            </a:r>
            <a:r>
              <a:rPr lang="is-IS" dirty="0" smtClean="0"/>
              <a:t>….”</a:t>
            </a:r>
            <a:endParaRPr lang="en-AU" dirty="0"/>
          </a:p>
        </p:txBody>
      </p:sp>
    </p:spTree>
    <p:extLst>
      <p:ext uri="{BB962C8B-B14F-4D97-AF65-F5344CB8AC3E}">
        <p14:creationId xmlns:p14="http://schemas.microsoft.com/office/powerpoint/2010/main" val="284054289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p:txBody>
          <a:bodyPr>
            <a:normAutofit fontScale="85000" lnSpcReduction="10000"/>
          </a:bodyPr>
          <a:lstStyle/>
          <a:p>
            <a:r>
              <a:rPr lang="en-GB" b="1" dirty="0"/>
              <a:t>1. Intent to create legal relations</a:t>
            </a:r>
            <a:endParaRPr lang="en-AU" b="1" dirty="0"/>
          </a:p>
          <a:p>
            <a:r>
              <a:rPr lang="en-US" dirty="0"/>
              <a:t>On this issue there was no real doubt. The relationships between the parties here did not fall into any of the commonly accepted categories where this question has been proved difficult in the past (such as the relationship between close family members, or the relationship between a clergyman and his congregation, or his “episcopal superior”). The question involved “an objective assessment of the state of affairs between them, that is, an assessment of what was conveyed objectively by what was said or done” (at [189]) and here there was a document and a transaction all the features of which signaled that it was a commercial arrangement as to which either party could resort to legal procedures for enforcement, if needed.</a:t>
            </a:r>
            <a:endParaRPr lang="en-AU" dirty="0"/>
          </a:p>
        </p:txBody>
      </p:sp>
    </p:spTree>
    <p:extLst>
      <p:ext uri="{BB962C8B-B14F-4D97-AF65-F5344CB8AC3E}">
        <p14:creationId xmlns:p14="http://schemas.microsoft.com/office/powerpoint/2010/main" val="143605313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p:txBody>
          <a:bodyPr>
            <a:normAutofit fontScale="92500" lnSpcReduction="20000"/>
          </a:bodyPr>
          <a:lstStyle/>
          <a:p>
            <a:r>
              <a:rPr lang="en-GB" b="1" dirty="0"/>
              <a:t>2. Identity of the other contracting part(</a:t>
            </a:r>
            <a:r>
              <a:rPr lang="en-GB" b="1" dirty="0" err="1"/>
              <a:t>ies</a:t>
            </a:r>
            <a:r>
              <a:rPr lang="en-GB" b="1" dirty="0"/>
              <a:t>)</a:t>
            </a:r>
            <a:endParaRPr lang="en-AU" b="1" dirty="0"/>
          </a:p>
          <a:p>
            <a:r>
              <a:rPr lang="en-GB" dirty="0" smtClean="0"/>
              <a:t>“[</a:t>
            </a:r>
            <a:r>
              <a:rPr lang="en-GB" dirty="0"/>
              <a:t>6] At no level does the Church itself, as an institution, have corporate existence. It is a series of unincorporated voluntary associations at different levels: national, provincial, diocesan and perhaps even </a:t>
            </a:r>
            <a:r>
              <a:rPr lang="en-GB" dirty="0" smtClean="0"/>
              <a:t>parish”</a:t>
            </a:r>
            <a:endParaRPr lang="en-AU" dirty="0"/>
          </a:p>
          <a:p>
            <a:r>
              <a:rPr lang="en-US" dirty="0"/>
              <a:t> His </a:t>
            </a:r>
            <a:r>
              <a:rPr lang="en-US" dirty="0" err="1"/>
              <a:t>Honour</a:t>
            </a:r>
            <a:r>
              <a:rPr lang="en-US" dirty="0"/>
              <a:t> at [199] accepted the view, noted earlier, that</a:t>
            </a:r>
            <a:r>
              <a:rPr lang="en-US" dirty="0" smtClean="0"/>
              <a:t>:</a:t>
            </a:r>
            <a:endParaRPr lang="en-AU" dirty="0"/>
          </a:p>
          <a:p>
            <a:r>
              <a:rPr lang="en-GB" dirty="0" smtClean="0"/>
              <a:t>“A </a:t>
            </a:r>
            <a:r>
              <a:rPr lang="en-GB" dirty="0"/>
              <a:t>voluntary association does not, in law, have any existence apart from its members, and in itself can acquire no rights and incur no obligations: </a:t>
            </a:r>
            <a:r>
              <a:rPr lang="en-GB" i="1" dirty="0"/>
              <a:t>Carlton Cricket &amp; Football Social Club v Joseph</a:t>
            </a:r>
            <a:r>
              <a:rPr lang="en-GB" dirty="0"/>
              <a:t> [1970] VR 487 at 488</a:t>
            </a:r>
            <a:r>
              <a:rPr lang="en-GB" dirty="0" smtClean="0"/>
              <a:t>.”</a:t>
            </a:r>
            <a:endParaRPr lang="en-AU" dirty="0"/>
          </a:p>
        </p:txBody>
      </p:sp>
    </p:spTree>
    <p:extLst>
      <p:ext uri="{BB962C8B-B14F-4D97-AF65-F5344CB8AC3E}">
        <p14:creationId xmlns:p14="http://schemas.microsoft.com/office/powerpoint/2010/main" val="1635895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fontScale="70000" lnSpcReduction="20000"/>
          </a:bodyPr>
          <a:lstStyle/>
          <a:p>
            <a:r>
              <a:rPr lang="en-GB" b="1" dirty="0"/>
              <a:t>2. Identity of the other contracting part(</a:t>
            </a:r>
            <a:r>
              <a:rPr lang="en-GB" b="1" dirty="0" err="1"/>
              <a:t>ies</a:t>
            </a:r>
            <a:r>
              <a:rPr lang="en-GB" b="1" dirty="0"/>
              <a:t>)</a:t>
            </a:r>
            <a:endParaRPr lang="en-AU" b="1" dirty="0"/>
          </a:p>
          <a:p>
            <a:r>
              <a:rPr lang="en-US" dirty="0" smtClean="0"/>
              <a:t>Held that in a </a:t>
            </a:r>
            <a:r>
              <a:rPr lang="en-US" dirty="0"/>
              <a:t>situation of ongoing obligations (as opposed to something like a one-off transaction), the law would usually be that the obligation attaches to each successive management committee as they in turn take office.</a:t>
            </a:r>
            <a:endParaRPr lang="en-AU" dirty="0"/>
          </a:p>
          <a:p>
            <a:r>
              <a:rPr lang="en-US" dirty="0" err="1" smtClean="0"/>
              <a:t>Quotedthe</a:t>
            </a:r>
            <a:r>
              <a:rPr lang="en-US" dirty="0" smtClean="0"/>
              <a:t> </a:t>
            </a:r>
            <a:r>
              <a:rPr lang="en-US" dirty="0"/>
              <a:t>following passage from the Full Court of the Supreme Court of South Australia in </a:t>
            </a:r>
            <a:r>
              <a:rPr lang="en-US" i="1" dirty="0"/>
              <a:t>Harrington v </a:t>
            </a:r>
            <a:r>
              <a:rPr lang="en-US" i="1" dirty="0" err="1"/>
              <a:t>Coote</a:t>
            </a:r>
            <a:r>
              <a:rPr lang="en-US" i="1" dirty="0"/>
              <a:t> </a:t>
            </a:r>
            <a:r>
              <a:rPr lang="en-US" dirty="0"/>
              <a:t>(2013) 119 SASR 152, per </a:t>
            </a:r>
            <a:r>
              <a:rPr lang="en-US" dirty="0" err="1"/>
              <a:t>Kourakis</a:t>
            </a:r>
            <a:r>
              <a:rPr lang="en-US" dirty="0"/>
              <a:t> CJ at 162 – 163 [25]</a:t>
            </a:r>
            <a:r>
              <a:rPr lang="en-US" dirty="0" smtClean="0"/>
              <a:t>:</a:t>
            </a:r>
            <a:endParaRPr lang="en-AU" dirty="0"/>
          </a:p>
          <a:p>
            <a:r>
              <a:rPr lang="en-GB" dirty="0" smtClean="0"/>
              <a:t>“I </a:t>
            </a:r>
            <a:r>
              <a:rPr lang="en-GB" dirty="0"/>
              <a:t>acknowledge the difficulties in identifying the persons who are the contracting parties of an unincorporated association. In my view, those difficulties are not as great in the case of a closely structured and continuing organisation like the Anglican Church which has clearly identifiable committees and tribunals with a readily ascertainable membership. </a:t>
            </a:r>
            <a:r>
              <a:rPr lang="en-GB" b="1" dirty="0"/>
              <a:t>The members of those bodies, and the ecclesiastical and other officers of the Anglican Church, on taking office, may be taken by that very act, to adopt and become bound by the legal relationships of their predecessors in office</a:t>
            </a:r>
            <a:r>
              <a:rPr lang="en-GB" dirty="0"/>
              <a:t>. </a:t>
            </a:r>
            <a:r>
              <a:rPr lang="en-GB" dirty="0" smtClean="0"/>
              <a:t>“</a:t>
            </a:r>
            <a:endParaRPr lang="en-AU" dirty="0"/>
          </a:p>
        </p:txBody>
      </p:sp>
    </p:spTree>
    <p:extLst>
      <p:ext uri="{BB962C8B-B14F-4D97-AF65-F5344CB8AC3E}">
        <p14:creationId xmlns:p14="http://schemas.microsoft.com/office/powerpoint/2010/main" val="375542618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fontScale="70000" lnSpcReduction="20000"/>
          </a:bodyPr>
          <a:lstStyle/>
          <a:p>
            <a:r>
              <a:rPr lang="en-GB" b="1" dirty="0"/>
              <a:t>2. Identity of the other contracting part(</a:t>
            </a:r>
            <a:r>
              <a:rPr lang="en-GB" b="1" dirty="0" err="1"/>
              <a:t>ies</a:t>
            </a:r>
            <a:r>
              <a:rPr lang="en-GB" b="1" dirty="0"/>
              <a:t>)</a:t>
            </a:r>
            <a:endParaRPr lang="en-AU" b="1" dirty="0"/>
          </a:p>
          <a:p>
            <a:r>
              <a:rPr lang="en-US" dirty="0" smtClean="0"/>
              <a:t>Held that in a </a:t>
            </a:r>
            <a:r>
              <a:rPr lang="en-US" dirty="0"/>
              <a:t>situation of ongoing obligations (as opposed to something like a one-off transaction), the law would usually be that the obligation attaches to each successive management committee as they in turn take office.</a:t>
            </a:r>
            <a:endParaRPr lang="en-AU" dirty="0"/>
          </a:p>
          <a:p>
            <a:r>
              <a:rPr lang="en-US" dirty="0" err="1" smtClean="0"/>
              <a:t>Quotedthe</a:t>
            </a:r>
            <a:r>
              <a:rPr lang="en-US" dirty="0" smtClean="0"/>
              <a:t> </a:t>
            </a:r>
            <a:r>
              <a:rPr lang="en-US" dirty="0"/>
              <a:t>following passage from the Full Court of the Supreme Court of South Australia in </a:t>
            </a:r>
            <a:r>
              <a:rPr lang="en-US" i="1" dirty="0"/>
              <a:t>Harrington v </a:t>
            </a:r>
            <a:r>
              <a:rPr lang="en-US" i="1" dirty="0" err="1"/>
              <a:t>Coote</a:t>
            </a:r>
            <a:r>
              <a:rPr lang="en-US" i="1" dirty="0"/>
              <a:t> </a:t>
            </a:r>
            <a:r>
              <a:rPr lang="en-US" dirty="0"/>
              <a:t>(2013) 119 SASR 152, per </a:t>
            </a:r>
            <a:r>
              <a:rPr lang="en-US" dirty="0" err="1"/>
              <a:t>Kourakis</a:t>
            </a:r>
            <a:r>
              <a:rPr lang="en-US" dirty="0"/>
              <a:t> CJ at 162 – 163 [25]</a:t>
            </a:r>
            <a:r>
              <a:rPr lang="en-US" dirty="0" smtClean="0"/>
              <a:t>:</a:t>
            </a:r>
            <a:endParaRPr lang="en-AU" dirty="0"/>
          </a:p>
          <a:p>
            <a:r>
              <a:rPr lang="en-GB" dirty="0" smtClean="0"/>
              <a:t>“I </a:t>
            </a:r>
            <a:r>
              <a:rPr lang="en-GB" dirty="0"/>
              <a:t>acknowledge the difficulties in identifying the persons who are the contracting parties of an unincorporated association. In my view, those difficulties are not as great in the case of a closely structured and continuing organisation like the Anglican Church which has clearly identifiable committees and tribunals with a readily ascertainable membership. </a:t>
            </a:r>
            <a:r>
              <a:rPr lang="en-GB" b="1" dirty="0"/>
              <a:t>The members of those bodies, and the ecclesiastical and other officers of the Anglican Church, on taking office, may be taken by that very act, to adopt and become bound by the legal relationships of their predecessors in office</a:t>
            </a:r>
            <a:r>
              <a:rPr lang="en-GB" dirty="0"/>
              <a:t>. </a:t>
            </a:r>
            <a:r>
              <a:rPr lang="en-GB" smtClean="0"/>
              <a:t>“</a:t>
            </a:r>
            <a:endParaRPr lang="en-AU" dirty="0"/>
          </a:p>
        </p:txBody>
      </p:sp>
    </p:spTree>
    <p:extLst>
      <p:ext uri="{BB962C8B-B14F-4D97-AF65-F5344CB8AC3E}">
        <p14:creationId xmlns:p14="http://schemas.microsoft.com/office/powerpoint/2010/main" val="207391852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a:bodyPr>
          <a:lstStyle/>
          <a:p>
            <a:r>
              <a:rPr lang="en-GB" b="1" dirty="0"/>
              <a:t>2. Identity of the other contracting part(</a:t>
            </a:r>
            <a:r>
              <a:rPr lang="en-GB" b="1" dirty="0" err="1"/>
              <a:t>ies</a:t>
            </a:r>
            <a:r>
              <a:rPr lang="en-GB" b="1" dirty="0"/>
              <a:t>)</a:t>
            </a:r>
            <a:endParaRPr lang="en-AU" b="1" dirty="0"/>
          </a:p>
          <a:p>
            <a:r>
              <a:rPr lang="en-AU" dirty="0" smtClean="0"/>
              <a:t>This meant that the </a:t>
            </a:r>
            <a:r>
              <a:rPr lang="en-AU" b="1" dirty="0" smtClean="0"/>
              <a:t>current</a:t>
            </a:r>
            <a:r>
              <a:rPr lang="en-AU" dirty="0" smtClean="0"/>
              <a:t> committee, not the committee at the time, were to be held personally liable for contractual promises made by former members of the committee</a:t>
            </a:r>
          </a:p>
          <a:p>
            <a:r>
              <a:rPr lang="en-AU" dirty="0" smtClean="0"/>
              <a:t>Some tension here with </a:t>
            </a:r>
            <a:r>
              <a:rPr lang="en-AU" i="1" dirty="0" smtClean="0"/>
              <a:t>Ellis </a:t>
            </a:r>
            <a:r>
              <a:rPr lang="en-AU" dirty="0" smtClean="0"/>
              <a:t>view that tort liability does not transfer but there are obvious differences between the situations</a:t>
            </a:r>
          </a:p>
          <a:p>
            <a:endParaRPr lang="en-AU" dirty="0"/>
          </a:p>
        </p:txBody>
      </p:sp>
    </p:spTree>
    <p:extLst>
      <p:ext uri="{BB962C8B-B14F-4D97-AF65-F5344CB8AC3E}">
        <p14:creationId xmlns:p14="http://schemas.microsoft.com/office/powerpoint/2010/main" val="1959033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fontScale="85000" lnSpcReduction="20000"/>
          </a:bodyPr>
          <a:lstStyle/>
          <a:p>
            <a:r>
              <a:rPr lang="en-GB" b="1" dirty="0"/>
              <a:t>3. Duty to repay actionable under statute</a:t>
            </a:r>
            <a:endParaRPr lang="en-AU" b="1" dirty="0"/>
          </a:p>
          <a:p>
            <a:r>
              <a:rPr lang="en-US" dirty="0"/>
              <a:t>An independent claim made by the Bank, in addition to its contract claim, was that it had a remedy under a specific statutory provision, s 65 of the </a:t>
            </a:r>
            <a:r>
              <a:rPr lang="en-US" i="1" dirty="0"/>
              <a:t>Supreme Court Act 1970 </a:t>
            </a:r>
            <a:r>
              <a:rPr lang="en-US" dirty="0"/>
              <a:t>(NSW). That section provides as follows</a:t>
            </a:r>
            <a:r>
              <a:rPr lang="en-US" dirty="0" smtClean="0"/>
              <a:t>:</a:t>
            </a:r>
            <a:endParaRPr lang="en-AU" dirty="0"/>
          </a:p>
          <a:p>
            <a:r>
              <a:rPr lang="en-GB" b="1" dirty="0" smtClean="0"/>
              <a:t>“65 </a:t>
            </a:r>
            <a:r>
              <a:rPr lang="en-GB" b="1" dirty="0"/>
              <a:t>   Order to fulfil duty</a:t>
            </a:r>
            <a:endParaRPr lang="en-AU" dirty="0"/>
          </a:p>
          <a:p>
            <a:r>
              <a:rPr lang="en-GB" dirty="0"/>
              <a:t>(1) The Court may order any person to fulfil any duty in the fulfilment of which the person seeking the order is personally interested.</a:t>
            </a:r>
            <a:endParaRPr lang="en-AU" dirty="0"/>
          </a:p>
          <a:p>
            <a:r>
              <a:rPr lang="en-GB" dirty="0"/>
              <a:t>(2) The Court may, on terms, make an interlocutory order under subsection (1) in any case where it appears to the Court just or convenient so to do.</a:t>
            </a:r>
            <a:endParaRPr lang="en-AU" dirty="0"/>
          </a:p>
          <a:p>
            <a:r>
              <a:rPr lang="en-GB" dirty="0"/>
              <a:t>(3) The powers of the Court under this section are in addition to any other powers of the Court</a:t>
            </a:r>
            <a:r>
              <a:rPr lang="en-GB" dirty="0" smtClean="0"/>
              <a:t>.”</a:t>
            </a:r>
            <a:endParaRPr lang="en-AU" dirty="0"/>
          </a:p>
          <a:p>
            <a:endParaRPr lang="en-AU" dirty="0"/>
          </a:p>
        </p:txBody>
      </p:sp>
    </p:spTree>
    <p:extLst>
      <p:ext uri="{BB962C8B-B14F-4D97-AF65-F5344CB8AC3E}">
        <p14:creationId xmlns:p14="http://schemas.microsoft.com/office/powerpoint/2010/main" val="99370944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a:bodyPr>
          <a:lstStyle/>
          <a:p>
            <a:r>
              <a:rPr lang="en-GB" b="1" dirty="0"/>
              <a:t>3. Duty to repay actionable under statute</a:t>
            </a:r>
            <a:endParaRPr lang="en-AU" b="1" dirty="0"/>
          </a:p>
          <a:p>
            <a:r>
              <a:rPr lang="en-AU" dirty="0" smtClean="0"/>
              <a:t>Interesting discussion here as to whether religious constitutions create “public” duties or not, or if that is relevant</a:t>
            </a:r>
          </a:p>
          <a:p>
            <a:r>
              <a:rPr lang="en-AU" dirty="0" smtClean="0"/>
              <a:t>Arguably not, but in any event s 2 of </a:t>
            </a:r>
            <a:r>
              <a:rPr lang="en-GB" i="1" dirty="0"/>
              <a:t>Anglican Church of Australia Constitution Act </a:t>
            </a:r>
            <a:r>
              <a:rPr lang="en-GB" dirty="0"/>
              <a:t>1961</a:t>
            </a:r>
            <a:r>
              <a:rPr lang="en-GB" i="1" dirty="0"/>
              <a:t> </a:t>
            </a:r>
            <a:r>
              <a:rPr lang="en-GB" dirty="0"/>
              <a:t>(NSW)</a:t>
            </a:r>
            <a:r>
              <a:rPr lang="en-AU"/>
              <a:t> </a:t>
            </a:r>
            <a:r>
              <a:rPr lang="en-AU" smtClean="0"/>
              <a:t>makes </a:t>
            </a:r>
            <a:r>
              <a:rPr lang="en-AU" dirty="0" smtClean="0"/>
              <a:t>rules of the church binding on members where property is involved, and here it was</a:t>
            </a:r>
            <a:endParaRPr lang="en-AU" dirty="0"/>
          </a:p>
          <a:p>
            <a:endParaRPr lang="en-AU" dirty="0"/>
          </a:p>
        </p:txBody>
      </p:sp>
    </p:spTree>
    <p:extLst>
      <p:ext uri="{BB962C8B-B14F-4D97-AF65-F5344CB8AC3E}">
        <p14:creationId xmlns:p14="http://schemas.microsoft.com/office/powerpoint/2010/main" val="74375463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a:bodyPr>
          <a:lstStyle/>
          <a:p>
            <a:r>
              <a:rPr lang="en-GB" b="1" dirty="0"/>
              <a:t>4. Use of church trust funds other than as explicitly authorised</a:t>
            </a:r>
            <a:endParaRPr lang="en-AU" b="1" dirty="0"/>
          </a:p>
          <a:p>
            <a:r>
              <a:rPr lang="en-US" dirty="0"/>
              <a:t>It was accepted that all the property held by the Diocese was held on charitable trusts (most, presumably, for the advancement of religion)- see </a:t>
            </a:r>
            <a:r>
              <a:rPr lang="en-US" dirty="0" err="1"/>
              <a:t>eg</a:t>
            </a:r>
            <a:r>
              <a:rPr lang="en-US" dirty="0"/>
              <a:t> [436]. But the order sought by the Bank and the ADC was that property be realized, if needed, and the proceeds used to pay off a debt. Was that use of the property authorized by the trusts on which the property was held?</a:t>
            </a:r>
            <a:endParaRPr lang="en-AU" dirty="0"/>
          </a:p>
          <a:p>
            <a:endParaRPr lang="en-AU" dirty="0"/>
          </a:p>
        </p:txBody>
      </p:sp>
    </p:spTree>
    <p:extLst>
      <p:ext uri="{BB962C8B-B14F-4D97-AF65-F5344CB8AC3E}">
        <p14:creationId xmlns:p14="http://schemas.microsoft.com/office/powerpoint/2010/main" val="374214917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a:bodyPr>
          <a:lstStyle/>
          <a:p>
            <a:r>
              <a:rPr lang="en-GB" b="1" dirty="0"/>
              <a:t>4. Use of church trust funds other than as explicitly authorised</a:t>
            </a:r>
            <a:endParaRPr lang="en-AU" b="1" dirty="0"/>
          </a:p>
          <a:p>
            <a:r>
              <a:rPr lang="en-AU" dirty="0" smtClean="0"/>
              <a:t>Judge ruled that a broad reading of </a:t>
            </a:r>
            <a:r>
              <a:rPr lang="en-GB" dirty="0"/>
              <a:t>s 26 of the </a:t>
            </a:r>
            <a:r>
              <a:rPr lang="en-GB" i="1" dirty="0"/>
              <a:t>Anglican Church Trust Property Act </a:t>
            </a:r>
            <a:r>
              <a:rPr lang="en-GB" dirty="0"/>
              <a:t>1917 (NSW) </a:t>
            </a:r>
            <a:r>
              <a:rPr lang="en-GB" dirty="0" smtClean="0"/>
              <a:t>gave the synod power to redefine the terms of a trust on which church property held</a:t>
            </a:r>
          </a:p>
          <a:p>
            <a:r>
              <a:rPr lang="en-GB" dirty="0" smtClean="0"/>
              <a:t>In the paper I offer my reasons for suggesting his Honour may have been in error in reading s 26 so widely; though I suggest that the breadth of most of the relevant trusts would allow use of property to pay diocesan debts anyway</a:t>
            </a:r>
            <a:endParaRPr lang="en-AU" dirty="0"/>
          </a:p>
          <a:p>
            <a:endParaRPr lang="en-AU" dirty="0"/>
          </a:p>
        </p:txBody>
      </p:sp>
    </p:spTree>
    <p:extLst>
      <p:ext uri="{BB962C8B-B14F-4D97-AF65-F5344CB8AC3E}">
        <p14:creationId xmlns:p14="http://schemas.microsoft.com/office/powerpoint/2010/main" val="217116872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a:bodyPr>
          <a:lstStyle/>
          <a:p>
            <a:r>
              <a:rPr lang="en-GB" b="1" dirty="0"/>
              <a:t>5. Ordering an ordinance to levy diocesan property</a:t>
            </a:r>
            <a:endParaRPr lang="en-AU" b="1" dirty="0"/>
          </a:p>
          <a:p>
            <a:r>
              <a:rPr lang="en-US" dirty="0"/>
              <a:t>In the end, then, the court was able to order that BIC comply with the obligation that it had under cl 32 of the ADF Ordinance</a:t>
            </a:r>
            <a:r>
              <a:rPr lang="en-US" dirty="0" smtClean="0"/>
              <a:t>:</a:t>
            </a:r>
            <a:endParaRPr lang="en-AU" dirty="0"/>
          </a:p>
          <a:p>
            <a:r>
              <a:rPr lang="en-GB" b="1" dirty="0" smtClean="0"/>
              <a:t>“32</a:t>
            </a:r>
            <a:r>
              <a:rPr lang="en-GB" b="1" dirty="0"/>
              <a:t>   Guarantee</a:t>
            </a:r>
            <a:endParaRPr lang="en-AU" dirty="0"/>
          </a:p>
          <a:p>
            <a:r>
              <a:rPr lang="en-GB" dirty="0"/>
              <a:t>The Fund shall be guaranteed by the Anglican Diocese of Bathurst to the extent that should there [be] any deficiency in funds, Bishop-in-Council shall promote an ordinance to levy the necessary funds from the parishes</a:t>
            </a:r>
            <a:r>
              <a:rPr lang="en-GB" dirty="0" smtClean="0"/>
              <a:t>.”</a:t>
            </a:r>
            <a:endParaRPr lang="en-AU" dirty="0"/>
          </a:p>
          <a:p>
            <a:endParaRPr lang="en-AU" dirty="0"/>
          </a:p>
        </p:txBody>
      </p:sp>
    </p:spTree>
    <p:extLst>
      <p:ext uri="{BB962C8B-B14F-4D97-AF65-F5344CB8AC3E}">
        <p14:creationId xmlns:p14="http://schemas.microsoft.com/office/powerpoint/2010/main" val="279079549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a:bodyPr>
          <a:lstStyle/>
          <a:p>
            <a:r>
              <a:rPr lang="en-US" dirty="0"/>
              <a:t>In conclusion, his </a:t>
            </a:r>
            <a:r>
              <a:rPr lang="en-US" dirty="0" err="1"/>
              <a:t>Honour</a:t>
            </a:r>
            <a:r>
              <a:rPr lang="en-US" dirty="0"/>
              <a:t> affirmed that the obligations created by the Letter of Comfort and other related documents were legally binding on BIC, and that declarations would be issued that they were obliged to levy the funds of the diocese and individual parishes if needed to make up the shortfall.</a:t>
            </a:r>
            <a:endParaRPr lang="en-AU" dirty="0"/>
          </a:p>
          <a:p>
            <a:r>
              <a:rPr lang="en-US" dirty="0"/>
              <a:t>The subsequent orders as seen in the </a:t>
            </a:r>
            <a:r>
              <a:rPr lang="en-US" i="1" dirty="0"/>
              <a:t>Bathurst Diocese No 2 case</a:t>
            </a:r>
            <a:r>
              <a:rPr lang="en-US" dirty="0"/>
              <a:t> [2016] NSWSC 226 (10 March 2016) reflect these findings.</a:t>
            </a:r>
            <a:endParaRPr lang="en-AU" dirty="0"/>
          </a:p>
          <a:p>
            <a:endParaRPr lang="en-AU" dirty="0"/>
          </a:p>
        </p:txBody>
      </p:sp>
    </p:spTree>
    <p:extLst>
      <p:ext uri="{BB962C8B-B14F-4D97-AF65-F5344CB8AC3E}">
        <p14:creationId xmlns:p14="http://schemas.microsoft.com/office/powerpoint/2010/main" val="66379480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The Rulings and Findings in the </a:t>
            </a:r>
            <a:r>
              <a:rPr lang="en-GB" sz="4000" b="1" i="1" dirty="0"/>
              <a:t>Bathurst Diocese </a:t>
            </a:r>
            <a:r>
              <a:rPr lang="en-GB" sz="4000" b="1" i="1" dirty="0" smtClean="0"/>
              <a:t>Case</a:t>
            </a:r>
            <a:endParaRPr lang="en-US" sz="4000" i="1" dirty="0"/>
          </a:p>
        </p:txBody>
      </p:sp>
      <p:sp>
        <p:nvSpPr>
          <p:cNvPr id="3" name="Content Placeholder 2"/>
          <p:cNvSpPr>
            <a:spLocks noGrp="1"/>
          </p:cNvSpPr>
          <p:nvPr>
            <p:ph idx="1"/>
          </p:nvPr>
        </p:nvSpPr>
        <p:spPr>
          <a:xfrm>
            <a:off x="549275" y="1600200"/>
            <a:ext cx="8042276" cy="4956175"/>
          </a:xfrm>
        </p:spPr>
        <p:txBody>
          <a:bodyPr>
            <a:normAutofit/>
          </a:bodyPr>
          <a:lstStyle/>
          <a:p>
            <a:r>
              <a:rPr lang="en-GB" dirty="0" smtClean="0"/>
              <a:t>“The </a:t>
            </a:r>
            <a:r>
              <a:rPr lang="en-GB" dirty="0"/>
              <a:t>Synod of the Diocese of Bathurst in the Anglican Church of Australia has authorized its bishop, the Rt. Rev. Ian Palmer, to sell ten church properties, including All Saints College in Bathurst to satisfy a multi-million debt owed to a commercial bank. On 9 April 2016 the synod authorized the bishop to liquidate church assets to settle the debt and to “take any other action in order to fulfil the obligations agreed in this settlement</a:t>
            </a:r>
            <a:r>
              <a:rPr lang="en-GB" dirty="0" smtClean="0"/>
              <a:t>.</a:t>
            </a:r>
            <a:r>
              <a:rPr lang="en-AU" dirty="0" smtClean="0"/>
              <a:t>”</a:t>
            </a:r>
            <a:endParaRPr lang="en-AU" dirty="0"/>
          </a:p>
          <a:p>
            <a:endParaRPr lang="en-AU" dirty="0"/>
          </a:p>
        </p:txBody>
      </p:sp>
    </p:spTree>
    <p:extLst>
      <p:ext uri="{BB962C8B-B14F-4D97-AF65-F5344CB8AC3E}">
        <p14:creationId xmlns:p14="http://schemas.microsoft.com/office/powerpoint/2010/main" val="37775341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Evaluation and Implications</a:t>
            </a:r>
            <a:r>
              <a:rPr lang="en-AU" b="1" dirty="0"/>
              <a:t/>
            </a:r>
            <a:br>
              <a:rPr lang="en-AU" b="1" dirty="0"/>
            </a:br>
            <a:endParaRPr lang="en-US" dirty="0"/>
          </a:p>
        </p:txBody>
      </p:sp>
      <p:sp>
        <p:nvSpPr>
          <p:cNvPr id="3" name="Content Placeholder 2"/>
          <p:cNvSpPr>
            <a:spLocks noGrp="1"/>
          </p:cNvSpPr>
          <p:nvPr>
            <p:ph idx="1"/>
          </p:nvPr>
        </p:nvSpPr>
        <p:spPr/>
        <p:txBody>
          <a:bodyPr/>
          <a:lstStyle/>
          <a:p>
            <a:r>
              <a:rPr lang="en-US" dirty="0" smtClean="0"/>
              <a:t>Some suggestion that this decision might spark a rethought of the </a:t>
            </a:r>
            <a:r>
              <a:rPr lang="en-US" i="1" dirty="0" smtClean="0"/>
              <a:t>Ellis</a:t>
            </a:r>
            <a:r>
              <a:rPr lang="en-US" dirty="0" smtClean="0"/>
              <a:t> decision on “continuance” of tort liability, but not clear</a:t>
            </a:r>
          </a:p>
          <a:p>
            <a:r>
              <a:rPr lang="en-US" dirty="0" smtClean="0"/>
              <a:t>NB current Royal Commission has recommended all denominational property trusts be able to be accessed by victims of child sexual abuse by clergy</a:t>
            </a:r>
          </a:p>
          <a:p>
            <a:r>
              <a:rPr lang="en-US" dirty="0" smtClean="0"/>
              <a:t>Case raises tricky issues about how charitable trust money can be used which ought to be considered</a:t>
            </a:r>
            <a:endParaRPr lang="en-US" dirty="0"/>
          </a:p>
        </p:txBody>
      </p:sp>
    </p:spTree>
    <p:extLst>
      <p:ext uri="{BB962C8B-B14F-4D97-AF65-F5344CB8AC3E}">
        <p14:creationId xmlns:p14="http://schemas.microsoft.com/office/powerpoint/2010/main" val="33971604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Evaluation and Implications</a:t>
            </a:r>
            <a:r>
              <a:rPr lang="en-AU" b="1" dirty="0"/>
              <a:t/>
            </a:r>
            <a:br>
              <a:rPr lang="en-AU" b="1" dirty="0"/>
            </a:br>
            <a:endParaRPr lang="en-US" dirty="0"/>
          </a:p>
        </p:txBody>
      </p:sp>
      <p:sp>
        <p:nvSpPr>
          <p:cNvPr id="3" name="Content Placeholder 2"/>
          <p:cNvSpPr>
            <a:spLocks noGrp="1"/>
          </p:cNvSpPr>
          <p:nvPr>
            <p:ph idx="1"/>
          </p:nvPr>
        </p:nvSpPr>
        <p:spPr/>
        <p:txBody>
          <a:bodyPr/>
          <a:lstStyle/>
          <a:p>
            <a:r>
              <a:rPr lang="en-US" dirty="0" smtClean="0"/>
              <a:t>Main implication is that churches will need to </a:t>
            </a:r>
            <a:r>
              <a:rPr lang="en-US" dirty="0" err="1" smtClean="0"/>
              <a:t>honour</a:t>
            </a:r>
            <a:r>
              <a:rPr lang="en-US" dirty="0" smtClean="0"/>
              <a:t> their promises, if need be with their property</a:t>
            </a:r>
          </a:p>
          <a:p>
            <a:r>
              <a:rPr lang="en-GB" dirty="0"/>
              <a:t>T</a:t>
            </a:r>
            <a:r>
              <a:rPr lang="en-GB" dirty="0" smtClean="0"/>
              <a:t>he </a:t>
            </a:r>
            <a:r>
              <a:rPr lang="en-GB" dirty="0"/>
              <a:t>case as a whole, of course, ought to provide even more incentive than was there previously for churches to ensure that proper financial oversight is provided when large and expensive undertakings are entered into with money provided by church members</a:t>
            </a:r>
            <a:r>
              <a:rPr lang="en-AU" dirty="0"/>
              <a:t> </a:t>
            </a:r>
            <a:endParaRPr lang="en-US" dirty="0"/>
          </a:p>
        </p:txBody>
      </p:sp>
    </p:spTree>
    <p:extLst>
      <p:ext uri="{BB962C8B-B14F-4D97-AF65-F5344CB8AC3E}">
        <p14:creationId xmlns:p14="http://schemas.microsoft.com/office/powerpoint/2010/main" val="204201505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79</TotalTime>
  <Words>2677</Words>
  <Application>Microsoft Macintosh PowerPoint</Application>
  <PresentationFormat>On-screen Show (4:3)</PresentationFormat>
  <Paragraphs>115</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Breeze</vt:lpstr>
      <vt:lpstr>Law and Religion Scholars Network (LARSN) Annual Conference 5 &amp; 6 May, 2016</vt:lpstr>
      <vt:lpstr>The Liability of Denominations </vt:lpstr>
      <vt:lpstr>The Liability of Denominations</vt:lpstr>
      <vt:lpstr>The Liability of Denominations</vt:lpstr>
      <vt:lpstr>The Liability of Denominations</vt:lpstr>
      <vt:lpstr>The Liability of Denominations</vt:lpstr>
      <vt:lpstr>The Facts of the Bathurst Diocese Case</vt:lpstr>
      <vt:lpstr>The Facts of the Bathurst Diocese Case</vt:lpstr>
      <vt:lpstr>The Facts of the Bathurst Diocese Case</vt:lpstr>
      <vt:lpstr>The Facts of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The Rulings and Findings in the Bathurst Diocese Case</vt:lpstr>
      <vt:lpstr>Evaluation and Implications </vt:lpstr>
      <vt:lpstr>Evaluation and Implications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 and Religion Scholars Network (LARSN) Annual Conference 5 &amp; 6 May, 2016</dc:title>
  <dc:creator>Neil Foster</dc:creator>
  <cp:lastModifiedBy>Neil Foster</cp:lastModifiedBy>
  <cp:revision>11</cp:revision>
  <dcterms:created xsi:type="dcterms:W3CDTF">2016-05-04T20:17:48Z</dcterms:created>
  <dcterms:modified xsi:type="dcterms:W3CDTF">2016-05-04T21:37:23Z</dcterms:modified>
</cp:coreProperties>
</file>